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8"/>
  </p:notesMasterIdLst>
  <p:sldIdLst>
    <p:sldId id="256" r:id="rId2"/>
    <p:sldId id="257" r:id="rId3"/>
    <p:sldId id="292" r:id="rId4"/>
    <p:sldId id="294" r:id="rId5"/>
    <p:sldId id="290" r:id="rId6"/>
    <p:sldId id="291" r:id="rId7"/>
    <p:sldId id="295" r:id="rId8"/>
    <p:sldId id="306" r:id="rId9"/>
    <p:sldId id="296" r:id="rId10"/>
    <p:sldId id="301" r:id="rId11"/>
    <p:sldId id="300" r:id="rId12"/>
    <p:sldId id="288" r:id="rId13"/>
    <p:sldId id="305" r:id="rId14"/>
    <p:sldId id="262"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svg"/><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svg"/><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9B7B3F-BBAD-47F3-955F-0ECDB0C691AF}" type="doc">
      <dgm:prSet loTypeId="urn:microsoft.com/office/officeart/2018/2/layout/Icon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8143BFEE-AC58-4A57-AFA9-EF25E81661D7}">
      <dgm:prSet/>
      <dgm:spPr/>
      <dgm:t>
        <a:bodyPr/>
        <a:lstStyle/>
        <a:p>
          <a:pPr>
            <a:lnSpc>
              <a:spcPct val="100000"/>
            </a:lnSpc>
          </a:pPr>
          <a:r>
            <a:rPr lang="en-US" i="1"/>
            <a:t>Get ready for an Exciting Expedition Through Tennessee’s Educational Landscape</a:t>
          </a:r>
          <a:endParaRPr lang="en-US"/>
        </a:p>
      </dgm:t>
    </dgm:pt>
    <dgm:pt modelId="{27EE1E0D-0414-448D-9CCE-A35628D0D783}" type="parTrans" cxnId="{56BD523E-C47E-427D-87C2-D1AD552D299A}">
      <dgm:prSet/>
      <dgm:spPr/>
      <dgm:t>
        <a:bodyPr/>
        <a:lstStyle/>
        <a:p>
          <a:endParaRPr lang="en-US"/>
        </a:p>
      </dgm:t>
    </dgm:pt>
    <dgm:pt modelId="{4DA6A9D1-C2C8-4C20-8FEF-32BCCE5ABF24}" type="sibTrans" cxnId="{56BD523E-C47E-427D-87C2-D1AD552D299A}">
      <dgm:prSet/>
      <dgm:spPr/>
      <dgm:t>
        <a:bodyPr/>
        <a:lstStyle/>
        <a:p>
          <a:pPr>
            <a:lnSpc>
              <a:spcPct val="100000"/>
            </a:lnSpc>
          </a:pPr>
          <a:endParaRPr lang="en-US"/>
        </a:p>
      </dgm:t>
    </dgm:pt>
    <dgm:pt modelId="{3855CF9E-5B62-48B4-9FE0-E57122BAC370}">
      <dgm:prSet/>
      <dgm:spPr/>
      <dgm:t>
        <a:bodyPr/>
        <a:lstStyle/>
        <a:p>
          <a:pPr>
            <a:lnSpc>
              <a:spcPct val="100000"/>
            </a:lnSpc>
          </a:pPr>
          <a:r>
            <a:rPr lang="en-US" i="1"/>
            <a:t>Hop aboard the Education Connection Express, where the thrilling ride through Tennessee's academic wonderland awaits! Disclaimer: While I can't promise literal seat-jumping excitement for passengers already onboard this adventure, I do guarantee a journey full of meaningful discovery and insight. With the mighty quartet of Python, Excel, Power BI and Tableau at my disposal, let's make a positive impact on our youth and unleash the potential of our future leaders. So, fasten your seat belt and get ready for a detailed and fun, yet enlightening experience!</a:t>
          </a:r>
          <a:endParaRPr lang="en-US"/>
        </a:p>
      </dgm:t>
    </dgm:pt>
    <dgm:pt modelId="{FF281F63-A9E0-446D-8E62-E2629DDF6E89}" type="parTrans" cxnId="{63345FC5-60C9-46CC-B577-93D629856DF1}">
      <dgm:prSet/>
      <dgm:spPr/>
      <dgm:t>
        <a:bodyPr/>
        <a:lstStyle/>
        <a:p>
          <a:endParaRPr lang="en-US"/>
        </a:p>
      </dgm:t>
    </dgm:pt>
    <dgm:pt modelId="{4DB70ECD-4BE3-4D68-884D-F8928442EB6D}" type="sibTrans" cxnId="{63345FC5-60C9-46CC-B577-93D629856DF1}">
      <dgm:prSet/>
      <dgm:spPr/>
      <dgm:t>
        <a:bodyPr/>
        <a:lstStyle/>
        <a:p>
          <a:endParaRPr lang="en-US"/>
        </a:p>
      </dgm:t>
    </dgm:pt>
    <dgm:pt modelId="{420DB9A9-4F46-4328-B0FD-574274BE01B3}" type="pres">
      <dgm:prSet presAssocID="{BB9B7B3F-BBAD-47F3-955F-0ECDB0C691AF}" presName="root" presStyleCnt="0">
        <dgm:presLayoutVars>
          <dgm:dir/>
          <dgm:resizeHandles val="exact"/>
        </dgm:presLayoutVars>
      </dgm:prSet>
      <dgm:spPr/>
    </dgm:pt>
    <dgm:pt modelId="{4B9BFA99-C18F-4E35-845E-95E22848E9B3}" type="pres">
      <dgm:prSet presAssocID="{8143BFEE-AC58-4A57-AFA9-EF25E81661D7}" presName="compNode" presStyleCnt="0"/>
      <dgm:spPr/>
    </dgm:pt>
    <dgm:pt modelId="{3DC817F4-C8F3-4CCB-83CA-A765816C695B}" type="pres">
      <dgm:prSet presAssocID="{8143BFEE-AC58-4A57-AFA9-EF25E81661D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ke"/>
        </a:ext>
      </dgm:extLst>
    </dgm:pt>
    <dgm:pt modelId="{E6FCF901-E176-4E59-A1F9-E1D8F5439184}" type="pres">
      <dgm:prSet presAssocID="{8143BFEE-AC58-4A57-AFA9-EF25E81661D7}" presName="spaceRect" presStyleCnt="0"/>
      <dgm:spPr/>
    </dgm:pt>
    <dgm:pt modelId="{5D27FB2C-D11D-44F6-A013-3612458FA775}" type="pres">
      <dgm:prSet presAssocID="{8143BFEE-AC58-4A57-AFA9-EF25E81661D7}" presName="textRect" presStyleLbl="revTx" presStyleIdx="0" presStyleCnt="2">
        <dgm:presLayoutVars>
          <dgm:chMax val="1"/>
          <dgm:chPref val="1"/>
        </dgm:presLayoutVars>
      </dgm:prSet>
      <dgm:spPr/>
    </dgm:pt>
    <dgm:pt modelId="{14262545-1C6F-48FE-B67C-70CFA74F1667}" type="pres">
      <dgm:prSet presAssocID="{4DA6A9D1-C2C8-4C20-8FEF-32BCCE5ABF24}" presName="sibTrans" presStyleCnt="0"/>
      <dgm:spPr/>
    </dgm:pt>
    <dgm:pt modelId="{BEC4E931-29AC-4B37-8BB4-4544396E6DCD}" type="pres">
      <dgm:prSet presAssocID="{3855CF9E-5B62-48B4-9FE0-E57122BAC370}" presName="compNode" presStyleCnt="0"/>
      <dgm:spPr/>
    </dgm:pt>
    <dgm:pt modelId="{7080FF3D-68CD-494F-990B-0FA322D9CCDA}" type="pres">
      <dgm:prSet presAssocID="{3855CF9E-5B62-48B4-9FE0-E57122BAC370}" presName="iconRect" presStyleLbl="node1" presStyleIdx="1" presStyleCnt="2"/>
      <dgm:spPr>
        <a:blipFill>
          <a:blip xmlns:r="http://schemas.openxmlformats.org/officeDocument/2006/relationships" r:embed="rId3"/>
          <a:srcRect/>
          <a:stretch>
            <a:fillRect l="-25000" r="-25000"/>
          </a:stretch>
        </a:blipFill>
        <a:ln>
          <a:noFill/>
        </a:ln>
      </dgm:spPr>
      <dgm:extLst>
        <a:ext uri="{E40237B7-FDA0-4F09-8148-C483321AD2D9}">
          <dgm14:cNvPr xmlns:dgm14="http://schemas.microsoft.com/office/drawing/2010/diagram" id="0" name="" descr="A closeup of railroad train track in black and white"/>
        </a:ext>
      </dgm:extLst>
    </dgm:pt>
    <dgm:pt modelId="{C978ACA0-D92D-4E02-8D89-11D6F71898AA}" type="pres">
      <dgm:prSet presAssocID="{3855CF9E-5B62-48B4-9FE0-E57122BAC370}" presName="spaceRect" presStyleCnt="0"/>
      <dgm:spPr/>
    </dgm:pt>
    <dgm:pt modelId="{34DC22C8-75F8-4DBF-B957-DD577256B588}" type="pres">
      <dgm:prSet presAssocID="{3855CF9E-5B62-48B4-9FE0-E57122BAC370}" presName="textRect" presStyleLbl="revTx" presStyleIdx="1" presStyleCnt="2">
        <dgm:presLayoutVars>
          <dgm:chMax val="1"/>
          <dgm:chPref val="1"/>
        </dgm:presLayoutVars>
      </dgm:prSet>
      <dgm:spPr/>
    </dgm:pt>
  </dgm:ptLst>
  <dgm:cxnLst>
    <dgm:cxn modelId="{1D51C611-DA45-4C61-AE74-F88E58700B5A}" type="presOf" srcId="{BB9B7B3F-BBAD-47F3-955F-0ECDB0C691AF}" destId="{420DB9A9-4F46-4328-B0FD-574274BE01B3}" srcOrd="0" destOrd="0" presId="urn:microsoft.com/office/officeart/2018/2/layout/IconLabelList"/>
    <dgm:cxn modelId="{5FF8E826-5AC9-4B5C-9D27-31F0F28BC3F0}" type="presOf" srcId="{3855CF9E-5B62-48B4-9FE0-E57122BAC370}" destId="{34DC22C8-75F8-4DBF-B957-DD577256B588}" srcOrd="0" destOrd="0" presId="urn:microsoft.com/office/officeart/2018/2/layout/IconLabelList"/>
    <dgm:cxn modelId="{56BD523E-C47E-427D-87C2-D1AD552D299A}" srcId="{BB9B7B3F-BBAD-47F3-955F-0ECDB0C691AF}" destId="{8143BFEE-AC58-4A57-AFA9-EF25E81661D7}" srcOrd="0" destOrd="0" parTransId="{27EE1E0D-0414-448D-9CCE-A35628D0D783}" sibTransId="{4DA6A9D1-C2C8-4C20-8FEF-32BCCE5ABF24}"/>
    <dgm:cxn modelId="{63345FC5-60C9-46CC-B577-93D629856DF1}" srcId="{BB9B7B3F-BBAD-47F3-955F-0ECDB0C691AF}" destId="{3855CF9E-5B62-48B4-9FE0-E57122BAC370}" srcOrd="1" destOrd="0" parTransId="{FF281F63-A9E0-446D-8E62-E2629DDF6E89}" sibTransId="{4DB70ECD-4BE3-4D68-884D-F8928442EB6D}"/>
    <dgm:cxn modelId="{5672DAE6-26E3-4479-A4F3-3C0BD8DA7EFD}" type="presOf" srcId="{8143BFEE-AC58-4A57-AFA9-EF25E81661D7}" destId="{5D27FB2C-D11D-44F6-A013-3612458FA775}" srcOrd="0" destOrd="0" presId="urn:microsoft.com/office/officeart/2018/2/layout/IconLabelList"/>
    <dgm:cxn modelId="{71B238F6-81A7-4B40-B09D-C3AC0C77300C}" type="presParOf" srcId="{420DB9A9-4F46-4328-B0FD-574274BE01B3}" destId="{4B9BFA99-C18F-4E35-845E-95E22848E9B3}" srcOrd="0" destOrd="0" presId="urn:microsoft.com/office/officeart/2018/2/layout/IconLabelList"/>
    <dgm:cxn modelId="{6FC02A0E-A31D-435D-8269-65270168A6D8}" type="presParOf" srcId="{4B9BFA99-C18F-4E35-845E-95E22848E9B3}" destId="{3DC817F4-C8F3-4CCB-83CA-A765816C695B}" srcOrd="0" destOrd="0" presId="urn:microsoft.com/office/officeart/2018/2/layout/IconLabelList"/>
    <dgm:cxn modelId="{E090F040-869E-402E-8951-2E4CF328D57E}" type="presParOf" srcId="{4B9BFA99-C18F-4E35-845E-95E22848E9B3}" destId="{E6FCF901-E176-4E59-A1F9-E1D8F5439184}" srcOrd="1" destOrd="0" presId="urn:microsoft.com/office/officeart/2018/2/layout/IconLabelList"/>
    <dgm:cxn modelId="{43A0A48E-9FBA-45EE-8024-C7CC646CD459}" type="presParOf" srcId="{4B9BFA99-C18F-4E35-845E-95E22848E9B3}" destId="{5D27FB2C-D11D-44F6-A013-3612458FA775}" srcOrd="2" destOrd="0" presId="urn:microsoft.com/office/officeart/2018/2/layout/IconLabelList"/>
    <dgm:cxn modelId="{3DEF3A0D-801A-4576-B73C-81F98D6B6119}" type="presParOf" srcId="{420DB9A9-4F46-4328-B0FD-574274BE01B3}" destId="{14262545-1C6F-48FE-B67C-70CFA74F1667}" srcOrd="1" destOrd="0" presId="urn:microsoft.com/office/officeart/2018/2/layout/IconLabelList"/>
    <dgm:cxn modelId="{091565BE-F7E1-4BCE-8145-3DD2DFB1184D}" type="presParOf" srcId="{420DB9A9-4F46-4328-B0FD-574274BE01B3}" destId="{BEC4E931-29AC-4B37-8BB4-4544396E6DCD}" srcOrd="2" destOrd="0" presId="urn:microsoft.com/office/officeart/2018/2/layout/IconLabelList"/>
    <dgm:cxn modelId="{F5E89B76-F0FF-4608-8613-364BCF0B902D}" type="presParOf" srcId="{BEC4E931-29AC-4B37-8BB4-4544396E6DCD}" destId="{7080FF3D-68CD-494F-990B-0FA322D9CCDA}" srcOrd="0" destOrd="0" presId="urn:microsoft.com/office/officeart/2018/2/layout/IconLabelList"/>
    <dgm:cxn modelId="{3D16AF88-0C02-4723-A1F8-EF8A950F4F28}" type="presParOf" srcId="{BEC4E931-29AC-4B37-8BB4-4544396E6DCD}" destId="{C978ACA0-D92D-4E02-8D89-11D6F71898AA}" srcOrd="1" destOrd="0" presId="urn:microsoft.com/office/officeart/2018/2/layout/IconLabelList"/>
    <dgm:cxn modelId="{6273A904-284A-45AA-8B7C-31E1AB0F2B8D}" type="presParOf" srcId="{BEC4E931-29AC-4B37-8BB4-4544396E6DCD}" destId="{34DC22C8-75F8-4DBF-B957-DD577256B58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A34C80-0D73-457F-A37C-D8ED911DDD8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B9E434E-78DF-4D23-8D95-0A46645F050C}">
      <dgm:prSet/>
      <dgm:spPr/>
      <dgm:t>
        <a:bodyPr/>
        <a:lstStyle/>
        <a:p>
          <a:r>
            <a:rPr lang="en-US" i="1"/>
            <a:t>1) What are the key factors influencing college-going rates and educational attainment in different Tennessee counties?</a:t>
          </a:r>
          <a:endParaRPr lang="en-US"/>
        </a:p>
      </dgm:t>
    </dgm:pt>
    <dgm:pt modelId="{F3DFA789-C22E-4F73-AD33-3D193A12B907}" type="parTrans" cxnId="{4795908F-9541-422B-9C39-3160446E72BE}">
      <dgm:prSet/>
      <dgm:spPr/>
      <dgm:t>
        <a:bodyPr/>
        <a:lstStyle/>
        <a:p>
          <a:endParaRPr lang="en-US"/>
        </a:p>
      </dgm:t>
    </dgm:pt>
    <dgm:pt modelId="{317D8D38-C380-4A8D-958B-1FD3D428075F}" type="sibTrans" cxnId="{4795908F-9541-422B-9C39-3160446E72BE}">
      <dgm:prSet/>
      <dgm:spPr/>
      <dgm:t>
        <a:bodyPr/>
        <a:lstStyle/>
        <a:p>
          <a:endParaRPr lang="en-US"/>
        </a:p>
      </dgm:t>
    </dgm:pt>
    <dgm:pt modelId="{68285282-3418-48B9-AA7A-8527D8468CCE}">
      <dgm:prSet/>
      <dgm:spPr/>
      <dgm:t>
        <a:bodyPr/>
        <a:lstStyle/>
        <a:p>
          <a:r>
            <a:rPr lang="en-US" i="1"/>
            <a:t>2) How do these factors shape undergraduate degree completion?</a:t>
          </a:r>
          <a:endParaRPr lang="en-US"/>
        </a:p>
      </dgm:t>
    </dgm:pt>
    <dgm:pt modelId="{A6DB9D86-21F9-4C1A-8598-4DF654DF5311}" type="parTrans" cxnId="{6C508862-CF64-40D3-9D1B-87D8C22FD70D}">
      <dgm:prSet/>
      <dgm:spPr/>
      <dgm:t>
        <a:bodyPr/>
        <a:lstStyle/>
        <a:p>
          <a:endParaRPr lang="en-US"/>
        </a:p>
      </dgm:t>
    </dgm:pt>
    <dgm:pt modelId="{0FEB22B6-11B5-44CC-B526-FA5538C3B6BB}" type="sibTrans" cxnId="{6C508862-CF64-40D3-9D1B-87D8C22FD70D}">
      <dgm:prSet/>
      <dgm:spPr/>
      <dgm:t>
        <a:bodyPr/>
        <a:lstStyle/>
        <a:p>
          <a:endParaRPr lang="en-US"/>
        </a:p>
      </dgm:t>
    </dgm:pt>
    <dgm:pt modelId="{F229BEEB-6EA1-48F1-BC1B-6D7F3747532C}">
      <dgm:prSet/>
      <dgm:spPr/>
      <dgm:t>
        <a:bodyPr/>
        <a:lstStyle/>
        <a:p>
          <a:r>
            <a:rPr lang="en-US" i="1"/>
            <a:t>3) How do they shape financial aid accessibility?</a:t>
          </a:r>
          <a:endParaRPr lang="en-US"/>
        </a:p>
      </dgm:t>
    </dgm:pt>
    <dgm:pt modelId="{DD58835E-BCE9-454E-91BB-7F9D6F7DD5B4}" type="parTrans" cxnId="{1E8994B0-F6CA-4165-8C65-F9491BD940CD}">
      <dgm:prSet/>
      <dgm:spPr/>
      <dgm:t>
        <a:bodyPr/>
        <a:lstStyle/>
        <a:p>
          <a:endParaRPr lang="en-US"/>
        </a:p>
      </dgm:t>
    </dgm:pt>
    <dgm:pt modelId="{EB773B18-D599-464B-9E55-63140E32D03E}" type="sibTrans" cxnId="{1E8994B0-F6CA-4165-8C65-F9491BD940CD}">
      <dgm:prSet/>
      <dgm:spPr/>
      <dgm:t>
        <a:bodyPr/>
        <a:lstStyle/>
        <a:p>
          <a:endParaRPr lang="en-US"/>
        </a:p>
      </dgm:t>
    </dgm:pt>
    <dgm:pt modelId="{7E99F889-417D-4FE5-8D69-BFE0772E210E}" type="pres">
      <dgm:prSet presAssocID="{45A34C80-0D73-457F-A37C-D8ED911DDD85}" presName="root" presStyleCnt="0">
        <dgm:presLayoutVars>
          <dgm:dir/>
          <dgm:resizeHandles val="exact"/>
        </dgm:presLayoutVars>
      </dgm:prSet>
      <dgm:spPr/>
    </dgm:pt>
    <dgm:pt modelId="{EA708F20-7787-4730-9B9F-63FD1BDF76CC}" type="pres">
      <dgm:prSet presAssocID="{3B9E434E-78DF-4D23-8D95-0A46645F050C}" presName="compNode" presStyleCnt="0"/>
      <dgm:spPr/>
    </dgm:pt>
    <dgm:pt modelId="{1F84BC9F-2E5B-476F-8A5F-AF7D3733396A}" type="pres">
      <dgm:prSet presAssocID="{3B9E434E-78DF-4D23-8D95-0A46645F050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hoolhouse"/>
        </a:ext>
      </dgm:extLst>
    </dgm:pt>
    <dgm:pt modelId="{45A621A5-F68A-4970-B57C-E8A521EB3F49}" type="pres">
      <dgm:prSet presAssocID="{3B9E434E-78DF-4D23-8D95-0A46645F050C}" presName="spaceRect" presStyleCnt="0"/>
      <dgm:spPr/>
    </dgm:pt>
    <dgm:pt modelId="{3BA6BCFF-1675-4336-B7D0-B632720CA2CE}" type="pres">
      <dgm:prSet presAssocID="{3B9E434E-78DF-4D23-8D95-0A46645F050C}" presName="textRect" presStyleLbl="revTx" presStyleIdx="0" presStyleCnt="3">
        <dgm:presLayoutVars>
          <dgm:chMax val="1"/>
          <dgm:chPref val="1"/>
        </dgm:presLayoutVars>
      </dgm:prSet>
      <dgm:spPr/>
    </dgm:pt>
    <dgm:pt modelId="{F67C9A1F-BEC7-443C-94C6-37C5B80617C5}" type="pres">
      <dgm:prSet presAssocID="{317D8D38-C380-4A8D-958B-1FD3D428075F}" presName="sibTrans" presStyleCnt="0"/>
      <dgm:spPr/>
    </dgm:pt>
    <dgm:pt modelId="{7933C21A-DBE4-467E-AC15-701B2FAA7848}" type="pres">
      <dgm:prSet presAssocID="{68285282-3418-48B9-AA7A-8527D8468CCE}" presName="compNode" presStyleCnt="0"/>
      <dgm:spPr/>
    </dgm:pt>
    <dgm:pt modelId="{979AE449-198E-4564-8D43-3E47AAE72B2B}" type="pres">
      <dgm:prSet presAssocID="{68285282-3418-48B9-AA7A-8527D8468CC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Roll"/>
        </a:ext>
      </dgm:extLst>
    </dgm:pt>
    <dgm:pt modelId="{2B07A3D8-F24B-487A-A071-FA121D2B3C5C}" type="pres">
      <dgm:prSet presAssocID="{68285282-3418-48B9-AA7A-8527D8468CCE}" presName="spaceRect" presStyleCnt="0"/>
      <dgm:spPr/>
    </dgm:pt>
    <dgm:pt modelId="{8FF2D352-1240-4771-A91F-C1DCD9DA9BDC}" type="pres">
      <dgm:prSet presAssocID="{68285282-3418-48B9-AA7A-8527D8468CCE}" presName="textRect" presStyleLbl="revTx" presStyleIdx="1" presStyleCnt="3">
        <dgm:presLayoutVars>
          <dgm:chMax val="1"/>
          <dgm:chPref val="1"/>
        </dgm:presLayoutVars>
      </dgm:prSet>
      <dgm:spPr/>
    </dgm:pt>
    <dgm:pt modelId="{BC1B999E-1897-47CE-B1C2-73C1766094EB}" type="pres">
      <dgm:prSet presAssocID="{0FEB22B6-11B5-44CC-B526-FA5538C3B6BB}" presName="sibTrans" presStyleCnt="0"/>
      <dgm:spPr/>
    </dgm:pt>
    <dgm:pt modelId="{7F41F36D-6EAD-464A-8D7C-9C4D9D723376}" type="pres">
      <dgm:prSet presAssocID="{F229BEEB-6EA1-48F1-BC1B-6D7F3747532C}" presName="compNode" presStyleCnt="0"/>
      <dgm:spPr/>
    </dgm:pt>
    <dgm:pt modelId="{257C33A2-8110-42CF-95D6-B7A034BA4209}" type="pres">
      <dgm:prSet presAssocID="{F229BEEB-6EA1-48F1-BC1B-6D7F3747532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9969D499-0506-4E8A-8C1D-7F4E334A792D}" type="pres">
      <dgm:prSet presAssocID="{F229BEEB-6EA1-48F1-BC1B-6D7F3747532C}" presName="spaceRect" presStyleCnt="0"/>
      <dgm:spPr/>
    </dgm:pt>
    <dgm:pt modelId="{BEEC3C82-7372-4997-9392-0238C80F2D95}" type="pres">
      <dgm:prSet presAssocID="{F229BEEB-6EA1-48F1-BC1B-6D7F3747532C}" presName="textRect" presStyleLbl="revTx" presStyleIdx="2" presStyleCnt="3">
        <dgm:presLayoutVars>
          <dgm:chMax val="1"/>
          <dgm:chPref val="1"/>
        </dgm:presLayoutVars>
      </dgm:prSet>
      <dgm:spPr/>
    </dgm:pt>
  </dgm:ptLst>
  <dgm:cxnLst>
    <dgm:cxn modelId="{6C508862-CF64-40D3-9D1B-87D8C22FD70D}" srcId="{45A34C80-0D73-457F-A37C-D8ED911DDD85}" destId="{68285282-3418-48B9-AA7A-8527D8468CCE}" srcOrd="1" destOrd="0" parTransId="{A6DB9D86-21F9-4C1A-8598-4DF654DF5311}" sibTransId="{0FEB22B6-11B5-44CC-B526-FA5538C3B6BB}"/>
    <dgm:cxn modelId="{19719E52-768C-4B51-A411-B137B4D53523}" type="presOf" srcId="{3B9E434E-78DF-4D23-8D95-0A46645F050C}" destId="{3BA6BCFF-1675-4336-B7D0-B632720CA2CE}" srcOrd="0" destOrd="0" presId="urn:microsoft.com/office/officeart/2018/2/layout/IconLabelList"/>
    <dgm:cxn modelId="{8A610459-C6D5-40DF-AA2D-47BD0DEBCE0F}" type="presOf" srcId="{68285282-3418-48B9-AA7A-8527D8468CCE}" destId="{8FF2D352-1240-4771-A91F-C1DCD9DA9BDC}" srcOrd="0" destOrd="0" presId="urn:microsoft.com/office/officeart/2018/2/layout/IconLabelList"/>
    <dgm:cxn modelId="{4795908F-9541-422B-9C39-3160446E72BE}" srcId="{45A34C80-0D73-457F-A37C-D8ED911DDD85}" destId="{3B9E434E-78DF-4D23-8D95-0A46645F050C}" srcOrd="0" destOrd="0" parTransId="{F3DFA789-C22E-4F73-AD33-3D193A12B907}" sibTransId="{317D8D38-C380-4A8D-958B-1FD3D428075F}"/>
    <dgm:cxn modelId="{CA3778A1-A2DC-491E-98FA-AE317B6E7278}" type="presOf" srcId="{F229BEEB-6EA1-48F1-BC1B-6D7F3747532C}" destId="{BEEC3C82-7372-4997-9392-0238C80F2D95}" srcOrd="0" destOrd="0" presId="urn:microsoft.com/office/officeart/2018/2/layout/IconLabelList"/>
    <dgm:cxn modelId="{1E8994B0-F6CA-4165-8C65-F9491BD940CD}" srcId="{45A34C80-0D73-457F-A37C-D8ED911DDD85}" destId="{F229BEEB-6EA1-48F1-BC1B-6D7F3747532C}" srcOrd="2" destOrd="0" parTransId="{DD58835E-BCE9-454E-91BB-7F9D6F7DD5B4}" sibTransId="{EB773B18-D599-464B-9E55-63140E32D03E}"/>
    <dgm:cxn modelId="{CCB995F1-537C-430F-84F2-ADACEBE35E4D}" type="presOf" srcId="{45A34C80-0D73-457F-A37C-D8ED911DDD85}" destId="{7E99F889-417D-4FE5-8D69-BFE0772E210E}" srcOrd="0" destOrd="0" presId="urn:microsoft.com/office/officeart/2018/2/layout/IconLabelList"/>
    <dgm:cxn modelId="{1CE7B1FC-CB73-44CC-A17E-45F92A2DBE66}" type="presParOf" srcId="{7E99F889-417D-4FE5-8D69-BFE0772E210E}" destId="{EA708F20-7787-4730-9B9F-63FD1BDF76CC}" srcOrd="0" destOrd="0" presId="urn:microsoft.com/office/officeart/2018/2/layout/IconLabelList"/>
    <dgm:cxn modelId="{E68F5075-737B-4601-AAD4-364CF9DCA267}" type="presParOf" srcId="{EA708F20-7787-4730-9B9F-63FD1BDF76CC}" destId="{1F84BC9F-2E5B-476F-8A5F-AF7D3733396A}" srcOrd="0" destOrd="0" presId="urn:microsoft.com/office/officeart/2018/2/layout/IconLabelList"/>
    <dgm:cxn modelId="{B1DDF25C-579E-4E75-BBA6-7D76ABC93A98}" type="presParOf" srcId="{EA708F20-7787-4730-9B9F-63FD1BDF76CC}" destId="{45A621A5-F68A-4970-B57C-E8A521EB3F49}" srcOrd="1" destOrd="0" presId="urn:microsoft.com/office/officeart/2018/2/layout/IconLabelList"/>
    <dgm:cxn modelId="{660260D0-7621-4043-AF7A-E0C690D648BD}" type="presParOf" srcId="{EA708F20-7787-4730-9B9F-63FD1BDF76CC}" destId="{3BA6BCFF-1675-4336-B7D0-B632720CA2CE}" srcOrd="2" destOrd="0" presId="urn:microsoft.com/office/officeart/2018/2/layout/IconLabelList"/>
    <dgm:cxn modelId="{0165BEAC-D8F2-46AB-B8BE-6158EFF3ED72}" type="presParOf" srcId="{7E99F889-417D-4FE5-8D69-BFE0772E210E}" destId="{F67C9A1F-BEC7-443C-94C6-37C5B80617C5}" srcOrd="1" destOrd="0" presId="urn:microsoft.com/office/officeart/2018/2/layout/IconLabelList"/>
    <dgm:cxn modelId="{EA2CA1E6-0558-4007-8DE2-F63500F18322}" type="presParOf" srcId="{7E99F889-417D-4FE5-8D69-BFE0772E210E}" destId="{7933C21A-DBE4-467E-AC15-701B2FAA7848}" srcOrd="2" destOrd="0" presId="urn:microsoft.com/office/officeart/2018/2/layout/IconLabelList"/>
    <dgm:cxn modelId="{0E2F6209-F414-4D04-AF51-126BB5F0338F}" type="presParOf" srcId="{7933C21A-DBE4-467E-AC15-701B2FAA7848}" destId="{979AE449-198E-4564-8D43-3E47AAE72B2B}" srcOrd="0" destOrd="0" presId="urn:microsoft.com/office/officeart/2018/2/layout/IconLabelList"/>
    <dgm:cxn modelId="{903620D6-7F46-41AB-A4CF-6D846DF64C25}" type="presParOf" srcId="{7933C21A-DBE4-467E-AC15-701B2FAA7848}" destId="{2B07A3D8-F24B-487A-A071-FA121D2B3C5C}" srcOrd="1" destOrd="0" presId="urn:microsoft.com/office/officeart/2018/2/layout/IconLabelList"/>
    <dgm:cxn modelId="{B4729B2C-A3F6-4E07-8B5B-A050B185CD07}" type="presParOf" srcId="{7933C21A-DBE4-467E-AC15-701B2FAA7848}" destId="{8FF2D352-1240-4771-A91F-C1DCD9DA9BDC}" srcOrd="2" destOrd="0" presId="urn:microsoft.com/office/officeart/2018/2/layout/IconLabelList"/>
    <dgm:cxn modelId="{A0DD2337-D8BE-4433-B16B-A4D7AC7726D6}" type="presParOf" srcId="{7E99F889-417D-4FE5-8D69-BFE0772E210E}" destId="{BC1B999E-1897-47CE-B1C2-73C1766094EB}" srcOrd="3" destOrd="0" presId="urn:microsoft.com/office/officeart/2018/2/layout/IconLabelList"/>
    <dgm:cxn modelId="{3F0C34E7-E68B-4040-9A87-F4D093285EAC}" type="presParOf" srcId="{7E99F889-417D-4FE5-8D69-BFE0772E210E}" destId="{7F41F36D-6EAD-464A-8D7C-9C4D9D723376}" srcOrd="4" destOrd="0" presId="urn:microsoft.com/office/officeart/2018/2/layout/IconLabelList"/>
    <dgm:cxn modelId="{DA548CCD-B779-4CE7-9255-4FAB55B9A0E7}" type="presParOf" srcId="{7F41F36D-6EAD-464A-8D7C-9C4D9D723376}" destId="{257C33A2-8110-42CF-95D6-B7A034BA4209}" srcOrd="0" destOrd="0" presId="urn:microsoft.com/office/officeart/2018/2/layout/IconLabelList"/>
    <dgm:cxn modelId="{EC4E7B70-9F67-41A6-AD6C-9373FD3F407B}" type="presParOf" srcId="{7F41F36D-6EAD-464A-8D7C-9C4D9D723376}" destId="{9969D499-0506-4E8A-8C1D-7F4E334A792D}" srcOrd="1" destOrd="0" presId="urn:microsoft.com/office/officeart/2018/2/layout/IconLabelList"/>
    <dgm:cxn modelId="{3F9F5932-6D9A-4800-ACB1-47BF83F0982C}" type="presParOf" srcId="{7F41F36D-6EAD-464A-8D7C-9C4D9D723376}" destId="{BEEC3C82-7372-4997-9392-0238C80F2D9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817F4-C8F3-4CCB-83CA-A765816C695B}">
      <dsp:nvSpPr>
        <dsp:cNvPr id="0" name=""/>
        <dsp:cNvSpPr/>
      </dsp:nvSpPr>
      <dsp:spPr>
        <a:xfrm>
          <a:off x="1747800" y="22478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27FB2C-D11D-44F6-A013-3612458FA775}">
      <dsp:nvSpPr>
        <dsp:cNvPr id="0" name=""/>
        <dsp:cNvSpPr/>
      </dsp:nvSpPr>
      <dsp:spPr>
        <a:xfrm>
          <a:off x="559800" y="2754057"/>
          <a:ext cx="4320000" cy="137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i="1" kern="1200"/>
            <a:t>Get ready for an Exciting Expedition Through Tennessee’s Educational Landscape</a:t>
          </a:r>
          <a:endParaRPr lang="en-US" sz="1100" kern="1200"/>
        </a:p>
      </dsp:txBody>
      <dsp:txXfrm>
        <a:off x="559800" y="2754057"/>
        <a:ext cx="4320000" cy="1372500"/>
      </dsp:txXfrm>
    </dsp:sp>
    <dsp:sp modelId="{7080FF3D-68CD-494F-990B-0FA322D9CCDA}">
      <dsp:nvSpPr>
        <dsp:cNvPr id="0" name=""/>
        <dsp:cNvSpPr/>
      </dsp:nvSpPr>
      <dsp:spPr>
        <a:xfrm>
          <a:off x="6823800" y="224780"/>
          <a:ext cx="1944000" cy="1944000"/>
        </a:xfrm>
        <a:prstGeom prst="rect">
          <a:avLst/>
        </a:prstGeom>
        <a:blipFill>
          <a:blip xmlns:r="http://schemas.openxmlformats.org/officeDocument/2006/relationships" r:embed="rId3"/>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DC22C8-75F8-4DBF-B957-DD577256B588}">
      <dsp:nvSpPr>
        <dsp:cNvPr id="0" name=""/>
        <dsp:cNvSpPr/>
      </dsp:nvSpPr>
      <dsp:spPr>
        <a:xfrm>
          <a:off x="5635800" y="2754057"/>
          <a:ext cx="4320000" cy="137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i="1" kern="1200"/>
            <a:t>Hop aboard the Education Connection Express, where the thrilling ride through Tennessee's academic wonderland awaits! Disclaimer: While I can't promise literal seat-jumping excitement for passengers already onboard this adventure, I do guarantee a journey full of meaningful discovery and insight. With the mighty quartet of Python, Excel, Power BI and Tableau at my disposal, let's make a positive impact on our youth and unleash the potential of our future leaders. So, fasten your seat belt and get ready for a detailed and fun, yet enlightening experience!</a:t>
          </a:r>
          <a:endParaRPr lang="en-US" sz="1100" kern="1200"/>
        </a:p>
      </dsp:txBody>
      <dsp:txXfrm>
        <a:off x="5635800" y="2754057"/>
        <a:ext cx="4320000" cy="137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4BC9F-2E5B-476F-8A5F-AF7D3733396A}">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A6BCFF-1675-4336-B7D0-B632720CA2CE}">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i="1" kern="1200"/>
            <a:t>1) What are the key factors influencing college-going rates and educational attainment in different Tennessee counties?</a:t>
          </a:r>
          <a:endParaRPr lang="en-US" sz="1400" kern="1200"/>
        </a:p>
      </dsp:txBody>
      <dsp:txXfrm>
        <a:off x="59990" y="2654049"/>
        <a:ext cx="3226223" cy="720000"/>
      </dsp:txXfrm>
    </dsp:sp>
    <dsp:sp modelId="{979AE449-198E-4564-8D43-3E47AAE72B2B}">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F2D352-1240-4771-A91F-C1DCD9DA9BDC}">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i="1" kern="1200"/>
            <a:t>2) How do these factors shape undergraduate degree completion?</a:t>
          </a:r>
          <a:endParaRPr lang="en-US" sz="1400" kern="1200"/>
        </a:p>
      </dsp:txBody>
      <dsp:txXfrm>
        <a:off x="3850802" y="2654049"/>
        <a:ext cx="3226223" cy="720000"/>
      </dsp:txXfrm>
    </dsp:sp>
    <dsp:sp modelId="{257C33A2-8110-42CF-95D6-B7A034BA4209}">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EC3C82-7372-4997-9392-0238C80F2D95}">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i="1" kern="1200"/>
            <a:t>3) How do they shape financial aid accessibility?</a:t>
          </a:r>
          <a:endParaRPr lang="en-US" sz="1400" kern="1200"/>
        </a:p>
      </dsp:txBody>
      <dsp:txXfrm>
        <a:off x="7641615" y="2654049"/>
        <a:ext cx="3226223"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319EBF-F22E-42F3-8E05-D158BBDDF73E}" type="datetimeFigureOut">
              <a:rPr lang="en-US" smtClean="0"/>
              <a:t>8/15/2023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29014A-B1F2-40FA-8AC9-69F3086A7AD8}" type="slidenum">
              <a:rPr lang="en-US" smtClean="0"/>
              <a:t>‹#›</a:t>
            </a:fld>
            <a:endParaRPr lang="en-US"/>
          </a:p>
        </p:txBody>
      </p:sp>
    </p:spTree>
    <p:extLst>
      <p:ext uri="{BB962C8B-B14F-4D97-AF65-F5344CB8AC3E}">
        <p14:creationId xmlns:p14="http://schemas.microsoft.com/office/powerpoint/2010/main" val="3929799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College going rates. Counties such as Jackson, Fayette, Shelby, and Stewart county all had noticeable drops in college going attendance, but counties like Williamson and Perry managed to remain somewhat similar. Could this be a covid or financial factor or both?</a:t>
            </a:r>
          </a:p>
        </p:txBody>
      </p:sp>
      <p:sp>
        <p:nvSpPr>
          <p:cNvPr id="4" name="Slide Number Placeholder 3"/>
          <p:cNvSpPr>
            <a:spLocks noGrp="1"/>
          </p:cNvSpPr>
          <p:nvPr>
            <p:ph type="sldNum" sz="quarter" idx="5"/>
          </p:nvPr>
        </p:nvSpPr>
        <p:spPr/>
        <p:txBody>
          <a:bodyPr/>
          <a:lstStyle/>
          <a:p>
            <a:fld id="{FC29014A-B1F2-40FA-8AC9-69F3086A7AD8}" type="slidenum">
              <a:rPr lang="en-US" smtClean="0"/>
              <a:t>7</a:t>
            </a:fld>
            <a:endParaRPr lang="en-US"/>
          </a:p>
        </p:txBody>
      </p:sp>
    </p:spTree>
    <p:extLst>
      <p:ext uri="{BB962C8B-B14F-4D97-AF65-F5344CB8AC3E}">
        <p14:creationId xmlns:p14="http://schemas.microsoft.com/office/powerpoint/2010/main" val="2038346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(2021 – ACS CENSUS) Table for geographical mobility in past year by education attainment for current residence. (moved from different county within state, moved within same county, moved from diff. state, same house, moved from abroad And totals for all. (per census Margin of Error explanation – numbers are represented with 90% confidence.</a:t>
            </a:r>
          </a:p>
          <a:p>
            <a:endParaRPr lang="en-US" dirty="0"/>
          </a:p>
        </p:txBody>
      </p:sp>
      <p:sp>
        <p:nvSpPr>
          <p:cNvPr id="4" name="Slide Number Placeholder 3"/>
          <p:cNvSpPr>
            <a:spLocks noGrp="1"/>
          </p:cNvSpPr>
          <p:nvPr>
            <p:ph type="sldNum" sz="quarter" idx="5"/>
          </p:nvPr>
        </p:nvSpPr>
        <p:spPr/>
        <p:txBody>
          <a:bodyPr/>
          <a:lstStyle/>
          <a:p>
            <a:fld id="{FC29014A-B1F2-40FA-8AC9-69F3086A7AD8}" type="slidenum">
              <a:rPr lang="en-US" smtClean="0"/>
              <a:t>9</a:t>
            </a:fld>
            <a:endParaRPr lang="en-US"/>
          </a:p>
        </p:txBody>
      </p:sp>
    </p:spTree>
    <p:extLst>
      <p:ext uri="{BB962C8B-B14F-4D97-AF65-F5344CB8AC3E}">
        <p14:creationId xmlns:p14="http://schemas.microsoft.com/office/powerpoint/2010/main" val="2929294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telling, yet unfortunate chart displays a county’s percentage of adults compared to their county’s total population that have obtained at least a Bachelor’s Degree.</a:t>
            </a:r>
          </a:p>
        </p:txBody>
      </p:sp>
      <p:sp>
        <p:nvSpPr>
          <p:cNvPr id="4" name="Slide Number Placeholder 3"/>
          <p:cNvSpPr>
            <a:spLocks noGrp="1"/>
          </p:cNvSpPr>
          <p:nvPr>
            <p:ph type="sldNum" sz="quarter" idx="5"/>
          </p:nvPr>
        </p:nvSpPr>
        <p:spPr/>
        <p:txBody>
          <a:bodyPr/>
          <a:lstStyle/>
          <a:p>
            <a:fld id="{FC29014A-B1F2-40FA-8AC9-69F3086A7AD8}" type="slidenum">
              <a:rPr lang="en-US" smtClean="0"/>
              <a:t>10</a:t>
            </a:fld>
            <a:endParaRPr lang="en-US"/>
          </a:p>
        </p:txBody>
      </p:sp>
    </p:spTree>
    <p:extLst>
      <p:ext uri="{BB962C8B-B14F-4D97-AF65-F5344CB8AC3E}">
        <p14:creationId xmlns:p14="http://schemas.microsoft.com/office/powerpoint/2010/main" val="1117214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wanted to look further into the trends over the years of counties, and their metrics with ready-grad students for financial disparities to see if there could be any correlation found.</a:t>
            </a:r>
            <a:br>
              <a:rPr lang="en-US" dirty="0"/>
            </a:br>
            <a:r>
              <a:rPr lang="en-US" sz="1200" dirty="0"/>
              <a:t>Higher concentrated schools tend to skew lines, but still noticeable separation between economically and non-economically disadvantaged. </a:t>
            </a:r>
          </a:p>
          <a:p>
            <a:endParaRPr lang="en-US" dirty="0"/>
          </a:p>
        </p:txBody>
      </p:sp>
      <p:sp>
        <p:nvSpPr>
          <p:cNvPr id="4" name="Slide Number Placeholder 3"/>
          <p:cNvSpPr>
            <a:spLocks noGrp="1"/>
          </p:cNvSpPr>
          <p:nvPr>
            <p:ph type="sldNum" sz="quarter" idx="5"/>
          </p:nvPr>
        </p:nvSpPr>
        <p:spPr/>
        <p:txBody>
          <a:bodyPr/>
          <a:lstStyle/>
          <a:p>
            <a:fld id="{FC29014A-B1F2-40FA-8AC9-69F3086A7AD8}" type="slidenum">
              <a:rPr lang="en-US" smtClean="0"/>
              <a:t>12</a:t>
            </a:fld>
            <a:endParaRPr lang="en-US"/>
          </a:p>
        </p:txBody>
      </p:sp>
    </p:spTree>
    <p:extLst>
      <p:ext uri="{BB962C8B-B14F-4D97-AF65-F5344CB8AC3E}">
        <p14:creationId xmlns:p14="http://schemas.microsoft.com/office/powerpoint/2010/main" val="637736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Bachelor Degree attainment rates are trending upwards, but the economically disadvantaged kids based on the TN grad metrics still haven’t changed much at all.</a:t>
            </a:r>
          </a:p>
        </p:txBody>
      </p:sp>
      <p:sp>
        <p:nvSpPr>
          <p:cNvPr id="4" name="Slide Number Placeholder 3"/>
          <p:cNvSpPr>
            <a:spLocks noGrp="1"/>
          </p:cNvSpPr>
          <p:nvPr>
            <p:ph type="sldNum" sz="quarter" idx="5"/>
          </p:nvPr>
        </p:nvSpPr>
        <p:spPr/>
        <p:txBody>
          <a:bodyPr/>
          <a:lstStyle/>
          <a:p>
            <a:fld id="{FC29014A-B1F2-40FA-8AC9-69F3086A7AD8}" type="slidenum">
              <a:rPr lang="en-US" smtClean="0"/>
              <a:t>13</a:t>
            </a:fld>
            <a:endParaRPr lang="en-US"/>
          </a:p>
        </p:txBody>
      </p:sp>
    </p:spTree>
    <p:extLst>
      <p:ext uri="{BB962C8B-B14F-4D97-AF65-F5344CB8AC3E}">
        <p14:creationId xmlns:p14="http://schemas.microsoft.com/office/powerpoint/2010/main" val="3433732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(2021 – ACS CENSUS) Table for geographical mobility in past year by education attainment for current residence. (moved from different county within state, moved within same county, moved from diff. state, same house, moved from abroad And totals for all. (per census Margin of Error explanation – numbers are represented with 90% confidence.</a:t>
            </a:r>
          </a:p>
          <a:p>
            <a:endParaRPr lang="en-US" dirty="0"/>
          </a:p>
        </p:txBody>
      </p:sp>
      <p:sp>
        <p:nvSpPr>
          <p:cNvPr id="4" name="Slide Number Placeholder 3"/>
          <p:cNvSpPr>
            <a:spLocks noGrp="1"/>
          </p:cNvSpPr>
          <p:nvPr>
            <p:ph type="sldNum" sz="quarter" idx="5"/>
          </p:nvPr>
        </p:nvSpPr>
        <p:spPr/>
        <p:txBody>
          <a:bodyPr/>
          <a:lstStyle/>
          <a:p>
            <a:fld id="{FC29014A-B1F2-40FA-8AC9-69F3086A7AD8}" type="slidenum">
              <a:rPr lang="en-US" smtClean="0"/>
              <a:t>14</a:t>
            </a:fld>
            <a:endParaRPr lang="en-US"/>
          </a:p>
        </p:txBody>
      </p:sp>
    </p:spTree>
    <p:extLst>
      <p:ext uri="{BB962C8B-B14F-4D97-AF65-F5344CB8AC3E}">
        <p14:creationId xmlns:p14="http://schemas.microsoft.com/office/powerpoint/2010/main" val="1697309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F7F07A-D2D8-48C1-9228-2446BB1D2C41}"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2151794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7F07A-D2D8-48C1-9228-2446BB1D2C41}"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2578606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7F07A-D2D8-48C1-9228-2446BB1D2C41}"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1452872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B084C-042C-117C-656B-EE93FB588980}"/>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99AE9593-B122-76EC-D82D-4BD10270B191}"/>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46C54A-2D80-D2A4-CB72-7349E045D6B6}"/>
              </a:ext>
            </a:extLst>
          </p:cNvPr>
          <p:cNvSpPr>
            <a:spLocks noGrp="1"/>
          </p:cNvSpPr>
          <p:nvPr>
            <p:ph type="dt" sz="half" idx="10"/>
          </p:nvPr>
        </p:nvSpPr>
        <p:spPr/>
        <p:txBody>
          <a:bodyPr/>
          <a:lstStyle/>
          <a:p>
            <a:fld id="{33F7F07A-D2D8-48C1-9228-2446BB1D2C41}" type="datetimeFigureOut">
              <a:rPr lang="en-US" smtClean="0"/>
              <a:t>8/13/2023</a:t>
            </a:fld>
            <a:endParaRPr lang="en-US"/>
          </a:p>
        </p:txBody>
      </p:sp>
      <p:sp>
        <p:nvSpPr>
          <p:cNvPr id="5" name="Footer Placeholder 4">
            <a:extLst>
              <a:ext uri="{FF2B5EF4-FFF2-40B4-BE49-F238E27FC236}">
                <a16:creationId xmlns:a16="http://schemas.microsoft.com/office/drawing/2014/main" id="{17764871-D021-8704-23CF-0B439E0732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55697-D153-B464-E9F5-87CB0A6DA169}"/>
              </a:ext>
            </a:extLst>
          </p:cNvPr>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807480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7F07A-D2D8-48C1-9228-2446BB1D2C41}"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12352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F7F07A-D2D8-48C1-9228-2446BB1D2C41}" type="datetimeFigureOut">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2678692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F7F07A-D2D8-48C1-9228-2446BB1D2C41}" type="datetimeFigureOut">
              <a:rPr lang="en-US" smtClean="0"/>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295260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F7F07A-D2D8-48C1-9228-2446BB1D2C41}" type="datetimeFigureOut">
              <a:rPr lang="en-US" smtClean="0"/>
              <a:t>8/13/2023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211076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F7F07A-D2D8-48C1-9228-2446BB1D2C41}" type="datetimeFigureOut">
              <a:rPr lang="en-US" smtClean="0"/>
              <a:t>8/13/2023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2473895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F7F07A-D2D8-48C1-9228-2446BB1D2C41}" type="datetimeFigureOut">
              <a:rPr lang="en-US" smtClean="0"/>
              <a:t>8/13/2023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698083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F7F07A-D2D8-48C1-9228-2446BB1D2C41}" type="datetimeFigureOut">
              <a:rPr lang="en-US" smtClean="0"/>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2513228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F7F07A-D2D8-48C1-9228-2446BB1D2C41}" type="datetimeFigureOut">
              <a:rPr lang="en-US" smtClean="0"/>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673753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F7F07A-D2D8-48C1-9228-2446BB1D2C41}" type="datetimeFigureOut">
              <a:rPr lang="en-US" smtClean="0"/>
              <a:t>8/13/2023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3FDC26-54A1-4D94-AACF-290EC6731118}" type="slidenum">
              <a:rPr lang="en-US" smtClean="0"/>
              <a:t>‹#›</a:t>
            </a:fld>
            <a:endParaRPr lang="en-US"/>
          </a:p>
        </p:txBody>
      </p:sp>
    </p:spTree>
    <p:extLst>
      <p:ext uri="{BB962C8B-B14F-4D97-AF65-F5344CB8AC3E}">
        <p14:creationId xmlns:p14="http://schemas.microsoft.com/office/powerpoint/2010/main" val="3352014583"/>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57">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59">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98EFDA-48A8-DDE5-BE85-696E9CC324E5}"/>
              </a:ext>
            </a:extLst>
          </p:cNvPr>
          <p:cNvSpPr>
            <a:spLocks noGrp="1"/>
          </p:cNvSpPr>
          <p:nvPr>
            <p:ph type="ctrTitle"/>
          </p:nvPr>
        </p:nvSpPr>
        <p:spPr>
          <a:xfrm>
            <a:off x="699714" y="5490971"/>
            <a:ext cx="6962072" cy="1159200"/>
          </a:xfrm>
        </p:spPr>
        <p:txBody>
          <a:bodyPr anchor="ctr">
            <a:normAutofit/>
          </a:bodyPr>
          <a:lstStyle/>
          <a:p>
            <a:pPr algn="l"/>
            <a:r>
              <a:rPr lang="en-US" sz="2800">
                <a:solidFill>
                  <a:srgbClr val="FFFFFF"/>
                </a:solidFill>
              </a:rPr>
              <a:t>Education Connection Express: </a:t>
            </a:r>
            <a:br>
              <a:rPr lang="en-US" sz="2800">
                <a:solidFill>
                  <a:srgbClr val="FFFFFF"/>
                </a:solidFill>
              </a:rPr>
            </a:br>
            <a:r>
              <a:rPr lang="en-US" sz="2800">
                <a:solidFill>
                  <a:srgbClr val="FFFFFF"/>
                </a:solidFill>
              </a:rPr>
              <a:t>Unleashing Tennessee's Academic Potential</a:t>
            </a:r>
          </a:p>
        </p:txBody>
      </p:sp>
      <p:sp>
        <p:nvSpPr>
          <p:cNvPr id="3" name="Subtitle 2">
            <a:extLst>
              <a:ext uri="{FF2B5EF4-FFF2-40B4-BE49-F238E27FC236}">
                <a16:creationId xmlns:a16="http://schemas.microsoft.com/office/drawing/2014/main" id="{F565FE6C-5C5D-E75C-83EC-E001D3B15F2A}"/>
              </a:ext>
            </a:extLst>
          </p:cNvPr>
          <p:cNvSpPr>
            <a:spLocks noGrp="1"/>
          </p:cNvSpPr>
          <p:nvPr>
            <p:ph type="subTitle" idx="1"/>
          </p:nvPr>
        </p:nvSpPr>
        <p:spPr>
          <a:xfrm>
            <a:off x="8456522" y="5633765"/>
            <a:ext cx="3408555" cy="873612"/>
          </a:xfrm>
        </p:spPr>
        <p:txBody>
          <a:bodyPr anchor="ctr">
            <a:normAutofit/>
          </a:bodyPr>
          <a:lstStyle/>
          <a:p>
            <a:pPr algn="l"/>
            <a:r>
              <a:rPr lang="en-US" sz="1100">
                <a:solidFill>
                  <a:srgbClr val="FFFFFF"/>
                </a:solidFill>
              </a:rPr>
              <a:t>A Journey Through Data, Discovery, and Empowerment</a:t>
            </a:r>
          </a:p>
          <a:p>
            <a:pPr algn="l"/>
            <a:r>
              <a:rPr lang="en-US" sz="1100">
                <a:solidFill>
                  <a:srgbClr val="FFFFFF"/>
                </a:solidFill>
              </a:rPr>
              <a:t>Patrick Johnston </a:t>
            </a:r>
          </a:p>
          <a:p>
            <a:pPr algn="l"/>
            <a:r>
              <a:rPr lang="en-US" sz="1100">
                <a:solidFill>
                  <a:srgbClr val="FFFFFF"/>
                </a:solidFill>
              </a:rPr>
              <a:t>8/18/2023</a:t>
            </a:r>
          </a:p>
        </p:txBody>
      </p:sp>
      <p:pic>
        <p:nvPicPr>
          <p:cNvPr id="7" name="Graphic 6" descr="Diploma Roll">
            <a:extLst>
              <a:ext uri="{FF2B5EF4-FFF2-40B4-BE49-F238E27FC236}">
                <a16:creationId xmlns:a16="http://schemas.microsoft.com/office/drawing/2014/main" id="{D27059A8-2BB3-4259-C686-EADF177FCE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82752" y="390832"/>
            <a:ext cx="4519114" cy="4519114"/>
          </a:xfrm>
          <a:prstGeom prst="rect">
            <a:avLst/>
          </a:prstGeom>
        </p:spPr>
      </p:pic>
    </p:spTree>
    <p:extLst>
      <p:ext uri="{BB962C8B-B14F-4D97-AF65-F5344CB8AC3E}">
        <p14:creationId xmlns:p14="http://schemas.microsoft.com/office/powerpoint/2010/main" val="3667758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3F5C460-F0CF-9683-46B7-86352AB6C3B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Any disparities?</a:t>
            </a:r>
          </a:p>
        </p:txBody>
      </p:sp>
      <p:pic>
        <p:nvPicPr>
          <p:cNvPr id="9" name="Picture 8" descr="A screenshot of a graph&#10;&#10;Description automatically generated">
            <a:extLst>
              <a:ext uri="{FF2B5EF4-FFF2-40B4-BE49-F238E27FC236}">
                <a16:creationId xmlns:a16="http://schemas.microsoft.com/office/drawing/2014/main" id="{82BEF657-E9DC-9200-A4CE-B4A9ECD1A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428" y="475475"/>
            <a:ext cx="7225748" cy="5907049"/>
          </a:xfrm>
          <a:prstGeom prst="rect">
            <a:avLst/>
          </a:prstGeom>
        </p:spPr>
      </p:pic>
      <p:sp>
        <p:nvSpPr>
          <p:cNvPr id="33" name="Text Placeholder 2">
            <a:extLst>
              <a:ext uri="{FF2B5EF4-FFF2-40B4-BE49-F238E27FC236}">
                <a16:creationId xmlns:a16="http://schemas.microsoft.com/office/drawing/2014/main" id="{DCB4FE58-3657-5286-363F-F04C9A0D27BD}"/>
              </a:ext>
            </a:extLst>
          </p:cNvPr>
          <p:cNvSpPr>
            <a:spLocks noGrp="1"/>
          </p:cNvSpPr>
          <p:nvPr>
            <p:ph type="body" idx="1"/>
          </p:nvPr>
        </p:nvSpPr>
        <p:spPr>
          <a:xfrm>
            <a:off x="463824" y="151551"/>
            <a:ext cx="2942813" cy="3540265"/>
          </a:xfrm>
        </p:spPr>
        <p:txBody>
          <a:bodyPr vert="horz" lIns="91440" tIns="45720" rIns="91440" bIns="45720" rtlCol="0">
            <a:normAutofit/>
          </a:bodyPr>
          <a:lstStyle/>
          <a:p>
            <a:endParaRPr lang="en-US" sz="2000" dirty="0"/>
          </a:p>
        </p:txBody>
      </p:sp>
    </p:spTree>
    <p:extLst>
      <p:ext uri="{BB962C8B-B14F-4D97-AF65-F5344CB8AC3E}">
        <p14:creationId xmlns:p14="http://schemas.microsoft.com/office/powerpoint/2010/main" val="1803158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6">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085189D3-951E-C93E-6F1F-F81C123B76CA}"/>
              </a:ext>
            </a:extLst>
          </p:cNvPr>
          <p:cNvSpPr>
            <a:spLocks noGrp="1"/>
          </p:cNvSpPr>
          <p:nvPr>
            <p:ph type="title"/>
          </p:nvPr>
        </p:nvSpPr>
        <p:spPr>
          <a:xfrm>
            <a:off x="838200" y="963507"/>
            <a:ext cx="3494362" cy="4930986"/>
          </a:xfrm>
        </p:spPr>
        <p:txBody>
          <a:bodyPr>
            <a:normAutofit/>
          </a:bodyPr>
          <a:lstStyle/>
          <a:p>
            <a:pPr algn="r"/>
            <a:r>
              <a:rPr lang="en-US" sz="4100">
                <a:solidFill>
                  <a:schemeClr val="accent1"/>
                </a:solidFill>
              </a:rPr>
              <a:t>ReadyGrad and Economically Disadvantaged</a:t>
            </a:r>
            <a:br>
              <a:rPr lang="en-US" sz="4100">
                <a:solidFill>
                  <a:schemeClr val="accent1"/>
                </a:solidFill>
              </a:rPr>
            </a:br>
            <a:r>
              <a:rPr lang="en-US" sz="4100">
                <a:solidFill>
                  <a:schemeClr val="accent1"/>
                </a:solidFill>
              </a:rPr>
              <a:t>(As defined by Tennessee Higher Education Committee) </a:t>
            </a:r>
          </a:p>
        </p:txBody>
      </p:sp>
      <p:cxnSp>
        <p:nvCxnSpPr>
          <p:cNvPr id="32" name="Straight Connector 28">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DC0BDB32-D6BC-A61D-DA68-F53D5A31831F}"/>
              </a:ext>
            </a:extLst>
          </p:cNvPr>
          <p:cNvSpPr>
            <a:spLocks noGrp="1"/>
          </p:cNvSpPr>
          <p:nvPr>
            <p:ph sz="half" idx="1"/>
          </p:nvPr>
        </p:nvSpPr>
        <p:spPr>
          <a:xfrm>
            <a:off x="4976030" y="963507"/>
            <a:ext cx="6250940" cy="2304627"/>
          </a:xfrm>
        </p:spPr>
        <p:txBody>
          <a:bodyPr anchor="b">
            <a:normAutofit/>
          </a:bodyPr>
          <a:lstStyle/>
          <a:p>
            <a:pPr marL="0" indent="0">
              <a:buNone/>
            </a:pPr>
            <a:r>
              <a:rPr lang="en-US" sz="2000"/>
              <a:t>ReadyGrad</a:t>
            </a:r>
            <a:endParaRPr lang="en-US" sz="2000" dirty="0"/>
          </a:p>
          <a:p>
            <a:r>
              <a:rPr lang="en-US" sz="2000" dirty="0"/>
              <a:t>ACT 21 or over</a:t>
            </a:r>
          </a:p>
          <a:p>
            <a:r>
              <a:rPr lang="en-US" sz="2000" dirty="0"/>
              <a:t>Increase </a:t>
            </a:r>
            <a:r>
              <a:rPr lang="en-US" sz="2000"/>
              <a:t>the ReadyGrad%, </a:t>
            </a:r>
            <a:r>
              <a:rPr lang="en-US" sz="2000" dirty="0"/>
              <a:t>increase the scholarships for students.</a:t>
            </a:r>
          </a:p>
        </p:txBody>
      </p:sp>
      <p:sp>
        <p:nvSpPr>
          <p:cNvPr id="8" name="Content Placeholder 7">
            <a:extLst>
              <a:ext uri="{FF2B5EF4-FFF2-40B4-BE49-F238E27FC236}">
                <a16:creationId xmlns:a16="http://schemas.microsoft.com/office/drawing/2014/main" id="{1FFC33FF-FF55-D1BE-657D-1D1CB9C30BAC}"/>
              </a:ext>
            </a:extLst>
          </p:cNvPr>
          <p:cNvSpPr>
            <a:spLocks noGrp="1"/>
          </p:cNvSpPr>
          <p:nvPr>
            <p:ph sz="half" idx="2"/>
          </p:nvPr>
        </p:nvSpPr>
        <p:spPr>
          <a:xfrm>
            <a:off x="4976030" y="3589866"/>
            <a:ext cx="6250940" cy="2304628"/>
          </a:xfrm>
        </p:spPr>
        <p:txBody>
          <a:bodyPr>
            <a:normAutofit/>
          </a:bodyPr>
          <a:lstStyle/>
          <a:p>
            <a:pPr marL="0" indent="0">
              <a:buNone/>
            </a:pPr>
            <a:r>
              <a:rPr lang="en-US" sz="2000" dirty="0"/>
              <a:t>Economically Disadvantaged</a:t>
            </a:r>
          </a:p>
          <a:p>
            <a:r>
              <a:rPr lang="en-US" sz="2000" dirty="0"/>
              <a:t>Reduced / Free Lunch</a:t>
            </a:r>
          </a:p>
          <a:p>
            <a:r>
              <a:rPr lang="en-US" sz="2000" dirty="0"/>
              <a:t>Financial Assistance / Aid</a:t>
            </a:r>
          </a:p>
          <a:p>
            <a:r>
              <a:rPr lang="en-US" sz="2000" dirty="0"/>
              <a:t>Poverty Rate variables</a:t>
            </a:r>
          </a:p>
          <a:p>
            <a:endParaRPr lang="en-US" sz="2000" dirty="0"/>
          </a:p>
        </p:txBody>
      </p:sp>
    </p:spTree>
    <p:extLst>
      <p:ext uri="{BB962C8B-B14F-4D97-AF65-F5344CB8AC3E}">
        <p14:creationId xmlns:p14="http://schemas.microsoft.com/office/powerpoint/2010/main" val="3083495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alpha val="66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D2CEC2C-7560-4230-9F75-275C06A2D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510921"/>
            <a:ext cx="11277600" cy="5836157"/>
          </a:xfrm>
          <a:prstGeom prst="rect">
            <a:avLst/>
          </a:prstGeom>
          <a:effectLst>
            <a:innerShdw blurRad="63500" dist="50800" dir="18900000">
              <a:prstClr val="black">
                <a:alpha val="50000"/>
              </a:prstClr>
            </a:innerShdw>
          </a:effectLst>
        </p:spPr>
      </p:pic>
      <p:pic>
        <p:nvPicPr>
          <p:cNvPr id="8" name="Picture 7">
            <a:extLst>
              <a:ext uri="{FF2B5EF4-FFF2-40B4-BE49-F238E27FC236}">
                <a16:creationId xmlns:a16="http://schemas.microsoft.com/office/drawing/2014/main" id="{9CB2CF7E-3EE8-7F5F-265D-7AC7914E4EFB}"/>
              </a:ext>
            </a:extLst>
          </p:cNvPr>
          <p:cNvPicPr>
            <a:picLocks noChangeAspect="1"/>
          </p:cNvPicPr>
          <p:nvPr/>
        </p:nvPicPr>
        <p:blipFill>
          <a:blip r:embed="rId4"/>
          <a:stretch>
            <a:fillRect/>
          </a:stretch>
        </p:blipFill>
        <p:spPr>
          <a:xfrm>
            <a:off x="4600170" y="34391"/>
            <a:ext cx="2429214" cy="476316"/>
          </a:xfrm>
          <a:prstGeom prst="rect">
            <a:avLst/>
          </a:prstGeom>
          <a:effectLst>
            <a:innerShdw blurRad="63500" dist="50800" dir="18900000">
              <a:prstClr val="black">
                <a:alpha val="50000"/>
              </a:prstClr>
            </a:innerShdw>
          </a:effectLst>
        </p:spPr>
      </p:pic>
    </p:spTree>
    <p:extLst>
      <p:ext uri="{BB962C8B-B14F-4D97-AF65-F5344CB8AC3E}">
        <p14:creationId xmlns:p14="http://schemas.microsoft.com/office/powerpoint/2010/main" val="3631968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3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3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4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869A5A-5A68-77EA-5DA6-B0E7CFCC177B}"/>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Looking forward</a:t>
            </a:r>
          </a:p>
        </p:txBody>
      </p:sp>
      <p:pic>
        <p:nvPicPr>
          <p:cNvPr id="5" name="Picture 4" descr="A graph of trends in bachelor degree&#10;&#10;Description automatically generated">
            <a:extLst>
              <a:ext uri="{FF2B5EF4-FFF2-40B4-BE49-F238E27FC236}">
                <a16:creationId xmlns:a16="http://schemas.microsoft.com/office/drawing/2014/main" id="{7AA6E9CF-B3F9-1CD3-126F-61199BF46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67" y="1655276"/>
            <a:ext cx="7066918" cy="4452160"/>
          </a:xfrm>
          <a:prstGeom prst="rect">
            <a:avLst/>
          </a:prstGeom>
        </p:spPr>
      </p:pic>
      <p:sp>
        <p:nvSpPr>
          <p:cNvPr id="3" name="Text Placeholder 2">
            <a:extLst>
              <a:ext uri="{FF2B5EF4-FFF2-40B4-BE49-F238E27FC236}">
                <a16:creationId xmlns:a16="http://schemas.microsoft.com/office/drawing/2014/main" id="{46FF49C2-DDA5-C28B-BC41-DAF0568C226A}"/>
              </a:ext>
            </a:extLst>
          </p:cNvPr>
          <p:cNvSpPr>
            <a:spLocks noGrp="1"/>
          </p:cNvSpPr>
          <p:nvPr>
            <p:ph type="body" idx="1"/>
          </p:nvPr>
        </p:nvSpPr>
        <p:spPr>
          <a:xfrm>
            <a:off x="8572499" y="390832"/>
            <a:ext cx="3233585" cy="873612"/>
          </a:xfrm>
        </p:spPr>
        <p:txBody>
          <a:bodyPr vert="horz" lIns="91440" tIns="45720" rIns="91440" bIns="45720" rtlCol="0" anchor="ctr">
            <a:normAutofit/>
          </a:bodyPr>
          <a:lstStyle/>
          <a:p>
            <a:pPr marL="0" indent="0">
              <a:buNone/>
            </a:pPr>
            <a:endParaRPr lang="en-US" sz="1900" kern="1200" dirty="0">
              <a:solidFill>
                <a:srgbClr val="FFFFFF"/>
              </a:solidFill>
              <a:latin typeface="+mn-lt"/>
              <a:ea typeface="+mn-ea"/>
              <a:cs typeface="+mn-cs"/>
            </a:endParaRPr>
          </a:p>
        </p:txBody>
      </p:sp>
    </p:spTree>
    <p:extLst>
      <p:ext uri="{BB962C8B-B14F-4D97-AF65-F5344CB8AC3E}">
        <p14:creationId xmlns:p14="http://schemas.microsoft.com/office/powerpoint/2010/main" val="4195584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8BD63-E066-C667-2A07-9F0A36396528}"/>
              </a:ext>
            </a:extLst>
          </p:cNvPr>
          <p:cNvSpPr>
            <a:spLocks noGrp="1"/>
          </p:cNvSpPr>
          <p:nvPr>
            <p:ph type="title"/>
          </p:nvPr>
        </p:nvSpPr>
        <p:spPr>
          <a:xfrm>
            <a:off x="5596501" y="489508"/>
            <a:ext cx="5754896" cy="1667569"/>
          </a:xfrm>
        </p:spPr>
        <p:txBody>
          <a:bodyPr vert="horz" lIns="91440" tIns="45720" rIns="91440" bIns="45720" rtlCol="0" anchor="b">
            <a:normAutofit/>
          </a:bodyPr>
          <a:lstStyle/>
          <a:p>
            <a:r>
              <a:rPr lang="en-US" sz="4000" kern="1200">
                <a:solidFill>
                  <a:schemeClr val="tx1"/>
                </a:solidFill>
                <a:latin typeface="+mj-lt"/>
                <a:ea typeface="+mj-ea"/>
                <a:cs typeface="+mj-cs"/>
              </a:rPr>
              <a:t>Data Sources</a:t>
            </a:r>
          </a:p>
        </p:txBody>
      </p:sp>
      <p:sp>
        <p:nvSpPr>
          <p:cNvPr id="11" name="Oval 10">
            <a:extLst>
              <a:ext uri="{FF2B5EF4-FFF2-40B4-BE49-F238E27FC236}">
                <a16:creationId xmlns:a16="http://schemas.microsoft.com/office/drawing/2014/main" id="{534462B2-5D7F-6928-8B8D-2D033016AD07}"/>
              </a:ext>
            </a:extLst>
          </p:cNvPr>
          <p:cNvSpPr/>
          <p:nvPr/>
        </p:nvSpPr>
        <p:spPr>
          <a:xfrm>
            <a:off x="1068130" y="1275070"/>
            <a:ext cx="3876165" cy="3876165"/>
          </a:xfrm>
          <a:prstGeom prst="ellipse">
            <a:avLst/>
          </a:prstGeom>
          <a:solidFill>
            <a:prstClr val="ltGray"/>
          </a:solidFill>
        </p:spPr>
      </p:sp>
      <p:sp>
        <p:nvSpPr>
          <p:cNvPr id="12" name="Partial Circle 11">
            <a:extLst>
              <a:ext uri="{FF2B5EF4-FFF2-40B4-BE49-F238E27FC236}">
                <a16:creationId xmlns:a16="http://schemas.microsoft.com/office/drawing/2014/main" id="{8B0FDEE7-4614-95A3-719A-91C9DD629ED2}"/>
              </a:ext>
            </a:extLst>
          </p:cNvPr>
          <p:cNvSpPr/>
          <p:nvPr/>
        </p:nvSpPr>
        <p:spPr>
          <a:xfrm>
            <a:off x="1068130" y="1275070"/>
            <a:ext cx="3876165" cy="3876165"/>
          </a:xfrm>
          <a:prstGeom prst="pie">
            <a:avLst>
              <a:gd name="adj1" fmla="val 16200000"/>
              <a:gd name="adj2" fmla="val 14040000"/>
            </a:avLst>
          </a:prstGeom>
          <a:solidFill>
            <a:schemeClr val="accent1"/>
          </a:solidFill>
        </p:spPr>
      </p:sp>
      <p:sp>
        <p:nvSpPr>
          <p:cNvPr id="13" name="Oval 12">
            <a:extLst>
              <a:ext uri="{FF2B5EF4-FFF2-40B4-BE49-F238E27FC236}">
                <a16:creationId xmlns:a16="http://schemas.microsoft.com/office/drawing/2014/main" id="{18677C14-7E6F-F5AB-C783-5821545EA40E}"/>
              </a:ext>
            </a:extLst>
          </p:cNvPr>
          <p:cNvSpPr/>
          <p:nvPr/>
        </p:nvSpPr>
        <p:spPr>
          <a:xfrm>
            <a:off x="1358842" y="1565782"/>
            <a:ext cx="3294741" cy="3294741"/>
          </a:xfrm>
          <a:prstGeom prst="ellipse">
            <a:avLst/>
          </a:prstGeom>
          <a:solidFill>
            <a:prstClr val="white"/>
          </a:solidFill>
        </p:spPr>
      </p:sp>
      <p:pic>
        <p:nvPicPr>
          <p:cNvPr id="7" name="Graphic 6" descr="Diploma Roll">
            <a:extLst>
              <a:ext uri="{FF2B5EF4-FFF2-40B4-BE49-F238E27FC236}">
                <a16:creationId xmlns:a16="http://schemas.microsoft.com/office/drawing/2014/main" id="{8276FB22-BE67-3186-7503-6A574CC838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82124" y="2089064"/>
            <a:ext cx="2248177" cy="2248177"/>
          </a:xfrm>
          <a:prstGeom prst="rect">
            <a:avLst/>
          </a:prstGeom>
          <a:solidFill>
            <a:prstClr val="white"/>
          </a:solidFill>
        </p:spPr>
      </p:pic>
      <p:sp>
        <p:nvSpPr>
          <p:cNvPr id="3" name="Text Placeholder 2">
            <a:extLst>
              <a:ext uri="{FF2B5EF4-FFF2-40B4-BE49-F238E27FC236}">
                <a16:creationId xmlns:a16="http://schemas.microsoft.com/office/drawing/2014/main" id="{2117133A-EEC9-1DD0-07B3-869884879816}"/>
              </a:ext>
            </a:extLst>
          </p:cNvPr>
          <p:cNvSpPr>
            <a:spLocks noGrp="1"/>
          </p:cNvSpPr>
          <p:nvPr>
            <p:ph type="body" idx="1"/>
          </p:nvPr>
        </p:nvSpPr>
        <p:spPr>
          <a:xfrm>
            <a:off x="5596502" y="2405894"/>
            <a:ext cx="5754896" cy="3197464"/>
          </a:xfrm>
        </p:spPr>
        <p:txBody>
          <a:bodyPr vert="horz" lIns="91440" tIns="45720" rIns="91440" bIns="45720" rtlCol="0" anchor="t">
            <a:normAutofit/>
          </a:bodyPr>
          <a:lstStyle/>
          <a:p>
            <a:r>
              <a:rPr lang="en-US" sz="1900" dirty="0"/>
              <a:t>TN.gov</a:t>
            </a:r>
          </a:p>
          <a:p>
            <a:r>
              <a:rPr lang="en-US" sz="1900" dirty="0"/>
              <a:t>US Census</a:t>
            </a:r>
          </a:p>
          <a:p>
            <a:r>
              <a:rPr lang="en-US" sz="1900" dirty="0"/>
              <a:t>Tennessee Higher Education Commission </a:t>
            </a:r>
            <a:br>
              <a:rPr lang="en-US" sz="1900" dirty="0"/>
            </a:br>
            <a:endParaRPr lang="en-US" sz="1900" dirty="0"/>
          </a:p>
        </p:txBody>
      </p:sp>
      <p:sp>
        <p:nvSpPr>
          <p:cNvPr id="15" name="Rectangle 14">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0883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B214E-F076-EA16-59CA-990D14EDE0CD}"/>
              </a:ext>
            </a:extLst>
          </p:cNvPr>
          <p:cNvSpPr>
            <a:spLocks noGrp="1"/>
          </p:cNvSpPr>
          <p:nvPr>
            <p:ph type="title"/>
          </p:nvPr>
        </p:nvSpPr>
        <p:spPr/>
        <p:txBody>
          <a:bodyPr/>
          <a:lstStyle/>
          <a:p>
            <a:r>
              <a:rPr lang="en-US" dirty="0"/>
              <a:t>Q &amp; A</a:t>
            </a:r>
          </a:p>
        </p:txBody>
      </p:sp>
      <p:sp>
        <p:nvSpPr>
          <p:cNvPr id="3" name="Text Placeholder 2">
            <a:extLst>
              <a:ext uri="{FF2B5EF4-FFF2-40B4-BE49-F238E27FC236}">
                <a16:creationId xmlns:a16="http://schemas.microsoft.com/office/drawing/2014/main" id="{64C49952-488B-6332-8EAB-4C04B21BE214}"/>
              </a:ext>
            </a:extLst>
          </p:cNvPr>
          <p:cNvSpPr>
            <a:spLocks noGrp="1"/>
          </p:cNvSpPr>
          <p:nvPr>
            <p:ph type="body" idx="1"/>
          </p:nvPr>
        </p:nvSpPr>
        <p:spPr/>
        <p:txBody>
          <a:bodyPr/>
          <a:lstStyle/>
          <a:p>
            <a:r>
              <a:rPr lang="en-US" dirty="0"/>
              <a:t>Questions?</a:t>
            </a:r>
          </a:p>
        </p:txBody>
      </p:sp>
    </p:spTree>
    <p:extLst>
      <p:ext uri="{BB962C8B-B14F-4D97-AF65-F5344CB8AC3E}">
        <p14:creationId xmlns:p14="http://schemas.microsoft.com/office/powerpoint/2010/main" val="1012482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B0797-C55C-FE57-3808-5C88A7E07C2D}"/>
              </a:ext>
            </a:extLst>
          </p:cNvPr>
          <p:cNvSpPr>
            <a:spLocks noGrp="1"/>
          </p:cNvSpPr>
          <p:nvPr>
            <p:ph type="title"/>
          </p:nvPr>
        </p:nvSpPr>
        <p:spPr>
          <a:xfrm>
            <a:off x="1712915" y="1040400"/>
            <a:ext cx="7866060" cy="707886"/>
          </a:xfrm>
        </p:spPr>
        <p:txBody>
          <a:bodyPr vert="horz" lIns="91440" tIns="45720" rIns="91440" bIns="45720" rtlCol="0" anchor="b">
            <a:normAutofit/>
          </a:bodyPr>
          <a:lstStyle/>
          <a:p>
            <a:r>
              <a:rPr lang="en-US" sz="4000" kern="1200">
                <a:solidFill>
                  <a:schemeClr val="tx1"/>
                </a:solidFill>
                <a:latin typeface="+mj-lt"/>
                <a:ea typeface="+mj-ea"/>
                <a:cs typeface="+mj-cs"/>
              </a:rPr>
              <a:t>Acknowledgments &amp; Thank You</a:t>
            </a:r>
          </a:p>
        </p:txBody>
      </p:sp>
      <p:sp>
        <p:nvSpPr>
          <p:cNvPr id="3" name="Text Placeholder 2">
            <a:extLst>
              <a:ext uri="{FF2B5EF4-FFF2-40B4-BE49-F238E27FC236}">
                <a16:creationId xmlns:a16="http://schemas.microsoft.com/office/drawing/2014/main" id="{5F09E687-6F61-03E2-EB90-4D6BB9C8D35B}"/>
              </a:ext>
            </a:extLst>
          </p:cNvPr>
          <p:cNvSpPr>
            <a:spLocks noGrp="1"/>
          </p:cNvSpPr>
          <p:nvPr>
            <p:ph type="body" idx="1"/>
          </p:nvPr>
        </p:nvSpPr>
        <p:spPr>
          <a:xfrm>
            <a:off x="1712914" y="3070719"/>
            <a:ext cx="7866061" cy="2937969"/>
          </a:xfrm>
        </p:spPr>
        <p:txBody>
          <a:bodyPr vert="horz" lIns="91440" tIns="45720" rIns="91440" bIns="45720" rtlCol="0">
            <a:normAutofit/>
          </a:bodyPr>
          <a:lstStyle/>
          <a:p>
            <a:endParaRPr lang="en-US" sz="2200" dirty="0">
              <a:solidFill>
                <a:schemeClr val="tx1">
                  <a:alpha val="80000"/>
                </a:schemeClr>
              </a:solidFill>
            </a:endParaRPr>
          </a:p>
          <a:p>
            <a:r>
              <a:rPr lang="en-US" sz="2200" dirty="0">
                <a:solidFill>
                  <a:schemeClr val="tx1">
                    <a:alpha val="80000"/>
                  </a:schemeClr>
                </a:solidFill>
              </a:rPr>
              <a:t>My gratitude for Nashville Software School and their Nashville Opportunity Scholarship for students like me and believing in me and my potential to empower the community and give back just like they did for me… because otherwise I wouldn’t be here. I’d still be smelling like delicious Italian food breaking my back every day. Weave this in as a final ending point for investing and supporting people who may not have all the credentials, but you can’t teach willingness and effort.</a:t>
            </a:r>
          </a:p>
        </p:txBody>
      </p:sp>
    </p:spTree>
    <p:extLst>
      <p:ext uri="{BB962C8B-B14F-4D97-AF65-F5344CB8AC3E}">
        <p14:creationId xmlns:p14="http://schemas.microsoft.com/office/powerpoint/2010/main" val="2433206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16" descr="A blue lines on a black background&#10;&#10;Description automatically generated">
            <a:extLst>
              <a:ext uri="{FF2B5EF4-FFF2-40B4-BE49-F238E27FC236}">
                <a16:creationId xmlns:a16="http://schemas.microsoft.com/office/drawing/2014/main" id="{E702CFCE-FFCA-930C-E409-D9EFEA5E2A80}"/>
              </a:ext>
            </a:extLst>
          </p:cNvPr>
          <p:cNvPicPr>
            <a:picLocks noChangeAspect="1"/>
          </p:cNvPicPr>
          <p:nvPr/>
        </p:nvPicPr>
        <p:blipFill rotWithShape="1">
          <a:blip r:embed="rId2"/>
          <a:srcRect b="15730"/>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DA7A96-4EFC-0204-B8E4-6BC2F785048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All Aboard the Learning Express: Next Stop, Discovery!</a:t>
            </a:r>
          </a:p>
        </p:txBody>
      </p:sp>
      <p:graphicFrame>
        <p:nvGraphicFramePr>
          <p:cNvPr id="5" name="Text Placeholder 2">
            <a:extLst>
              <a:ext uri="{FF2B5EF4-FFF2-40B4-BE49-F238E27FC236}">
                <a16:creationId xmlns:a16="http://schemas.microsoft.com/office/drawing/2014/main" id="{407098E2-D9E1-28BB-F840-650364ADB27A}"/>
              </a:ext>
            </a:extLst>
          </p:cNvPr>
          <p:cNvGraphicFramePr/>
          <p:nvPr>
            <p:extLst>
              <p:ext uri="{D42A27DB-BD31-4B8C-83A1-F6EECF244321}">
                <p14:modId xmlns:p14="http://schemas.microsoft.com/office/powerpoint/2010/main" val="286047937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4471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4C50F9-D4B5-D878-E22E-789A6AA64F64}"/>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Motivation</a:t>
            </a:r>
            <a:br>
              <a:rPr lang="en-US" sz="5400"/>
            </a:br>
            <a:endParaRPr lang="en-US" sz="5400"/>
          </a:p>
        </p:txBody>
      </p:sp>
      <p:sp>
        <p:nvSpPr>
          <p:cNvPr id="2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9EC1FCC-94B3-8938-E33E-9DBD1536F301}"/>
              </a:ext>
            </a:extLst>
          </p:cNvPr>
          <p:cNvSpPr>
            <a:spLocks noGrp="1"/>
          </p:cNvSpPr>
          <p:nvPr>
            <p:ph type="body" idx="1"/>
          </p:nvPr>
        </p:nvSpPr>
        <p:spPr>
          <a:xfrm>
            <a:off x="640080" y="2872899"/>
            <a:ext cx="4243589" cy="3320668"/>
          </a:xfrm>
        </p:spPr>
        <p:txBody>
          <a:bodyPr vert="horz" lIns="91440" tIns="45720" rIns="91440" bIns="45720" rtlCol="0">
            <a:normAutofit/>
          </a:bodyPr>
          <a:lstStyle/>
          <a:p>
            <a:r>
              <a:rPr lang="en-US" sz="1700" dirty="0"/>
              <a:t>Growing up in the beautiful hills of Jackson County, TN, I've seen the struggles and triumphs of chasing a college dream. With more ups and downs than a roller coaster at Dollywood, the pursuit of a degree is no joke – but that doesn't mean we can't explore along the way! My capstone attempts to level the playing field, by turning education from a privilege into a right, and about giving every kid (no matter the background) a ticket to ride the 'Education Connection Express.' </a:t>
            </a:r>
            <a:r>
              <a:rPr lang="en-US" sz="1700"/>
              <a:t>Choo choo, </a:t>
            </a:r>
            <a:r>
              <a:rPr lang="en-US" sz="1700" dirty="0"/>
              <a:t>all aboard for change!</a:t>
            </a:r>
            <a:endParaRPr lang="en-US" sz="1700" dirty="0">
              <a:effectLst/>
            </a:endParaRPr>
          </a:p>
          <a:p>
            <a:endParaRPr lang="en-US" sz="1700" dirty="0"/>
          </a:p>
        </p:txBody>
      </p:sp>
      <p:pic>
        <p:nvPicPr>
          <p:cNvPr id="5" name="Picture 4">
            <a:extLst>
              <a:ext uri="{FF2B5EF4-FFF2-40B4-BE49-F238E27FC236}">
                <a16:creationId xmlns:a16="http://schemas.microsoft.com/office/drawing/2014/main" id="{95276DFB-884B-09A1-2201-031643ACB3C5}"/>
              </a:ext>
            </a:extLst>
          </p:cNvPr>
          <p:cNvPicPr>
            <a:picLocks noChangeAspect="1"/>
          </p:cNvPicPr>
          <p:nvPr/>
        </p:nvPicPr>
        <p:blipFill rotWithShape="1">
          <a:blip r:embed="rId2">
            <a:extLst>
              <a:ext uri="{28A0092B-C50C-407E-A947-70E740481C1C}">
                <a14:useLocalDpi xmlns:a14="http://schemas.microsoft.com/office/drawing/2010/main" val="0"/>
              </a:ext>
            </a:extLst>
          </a:blip>
          <a:srcRect l="12762" r="1276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86886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49019-6FA1-12EE-0D0D-667D10001BBC}"/>
              </a:ext>
            </a:extLst>
          </p:cNvPr>
          <p:cNvSpPr>
            <a:spLocks noGrp="1"/>
          </p:cNvSpPr>
          <p:nvPr>
            <p:ph type="title"/>
          </p:nvPr>
        </p:nvSpPr>
        <p:spPr>
          <a:xfrm>
            <a:off x="6094105" y="802955"/>
            <a:ext cx="4977976" cy="1454051"/>
          </a:xfrm>
        </p:spPr>
        <p:txBody>
          <a:bodyPr vert="horz" lIns="91440" tIns="45720" rIns="91440" bIns="45720" rtlCol="0" anchor="t">
            <a:normAutofit/>
          </a:bodyPr>
          <a:lstStyle/>
          <a:p>
            <a:pPr algn="ctr"/>
            <a:r>
              <a:rPr lang="en-US" sz="3300" kern="1200" dirty="0">
                <a:solidFill>
                  <a:schemeClr val="tx2"/>
                </a:solidFill>
                <a:latin typeface="+mj-lt"/>
                <a:ea typeface="+mj-ea"/>
                <a:cs typeface="+mj-cs"/>
              </a:rPr>
              <a:t>The Education Connection Express: </a:t>
            </a:r>
            <a:br>
              <a:rPr lang="en-US" sz="3300" kern="1200" dirty="0">
                <a:solidFill>
                  <a:schemeClr val="tx2"/>
                </a:solidFill>
                <a:latin typeface="+mj-lt"/>
                <a:ea typeface="+mj-ea"/>
                <a:cs typeface="+mj-cs"/>
              </a:rPr>
            </a:br>
            <a:r>
              <a:rPr lang="en-US" sz="3300" kern="1200" dirty="0">
                <a:solidFill>
                  <a:schemeClr val="tx2"/>
                </a:solidFill>
                <a:latin typeface="+mj-lt"/>
                <a:ea typeface="+mj-ea"/>
                <a:cs typeface="+mj-cs"/>
              </a:rPr>
              <a:t>MVP Overview</a:t>
            </a:r>
          </a:p>
        </p:txBody>
      </p:sp>
      <p:pic>
        <p:nvPicPr>
          <p:cNvPr id="22" name="Graphic 6" descr="Research">
            <a:extLst>
              <a:ext uri="{FF2B5EF4-FFF2-40B4-BE49-F238E27FC236}">
                <a16:creationId xmlns:a16="http://schemas.microsoft.com/office/drawing/2014/main" id="{7C2C4586-A95D-089B-50E8-E5421F60AD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Text Placeholder 2">
            <a:extLst>
              <a:ext uri="{FF2B5EF4-FFF2-40B4-BE49-F238E27FC236}">
                <a16:creationId xmlns:a16="http://schemas.microsoft.com/office/drawing/2014/main" id="{518F8528-0CE5-546A-A5ED-3795BECE5536}"/>
              </a:ext>
            </a:extLst>
          </p:cNvPr>
          <p:cNvSpPr>
            <a:spLocks noGrp="1"/>
          </p:cNvSpPr>
          <p:nvPr>
            <p:ph type="body" idx="1"/>
          </p:nvPr>
        </p:nvSpPr>
        <p:spPr>
          <a:xfrm>
            <a:off x="6090574" y="2421682"/>
            <a:ext cx="4977578" cy="3639289"/>
          </a:xfrm>
        </p:spPr>
        <p:txBody>
          <a:bodyPr vert="horz" lIns="91440" tIns="45720" rIns="91440" bIns="45720" rtlCol="0" anchor="ctr">
            <a:normAutofit/>
          </a:bodyPr>
          <a:lstStyle/>
          <a:p>
            <a:r>
              <a:rPr lang="en-US" sz="1800" i="1" dirty="0">
                <a:solidFill>
                  <a:schemeClr val="tx2"/>
                </a:solidFill>
                <a:effectLst/>
              </a:rPr>
              <a:t>Through exploration of possible key factors influencing college-going and educational attainment rates in different Tennessee counties, the MVP will leverage numerous governmental datasets by way of Excel, Python, and Tableau/Power BI for data exploration, analysis, visuals, and reporting discovered information.</a:t>
            </a:r>
            <a:endParaRPr lang="en-US" sz="1800" dirty="0">
              <a:solidFill>
                <a:schemeClr val="tx2"/>
              </a:solidFill>
              <a:effectLst/>
            </a:endParaRPr>
          </a:p>
          <a:p>
            <a:endParaRPr lang="en-US" sz="1800" dirty="0">
              <a:solidFill>
                <a:schemeClr val="tx2"/>
              </a:solidFill>
            </a:endParaRPr>
          </a:p>
        </p:txBody>
      </p:sp>
      <p:grpSp>
        <p:nvGrpSpPr>
          <p:cNvPr id="23"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24"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65512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E2B7A5-6C0A-C994-8E63-729647AAA3E0}"/>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3700" kern="1200">
                <a:solidFill>
                  <a:srgbClr val="FFFFFF"/>
                </a:solidFill>
                <a:latin typeface="+mj-lt"/>
                <a:ea typeface="+mj-ea"/>
                <a:cs typeface="+mj-cs"/>
              </a:rPr>
              <a:t>First Stop: The Curious Junction of Data Questions</a:t>
            </a:r>
          </a:p>
        </p:txBody>
      </p:sp>
      <p:graphicFrame>
        <p:nvGraphicFramePr>
          <p:cNvPr id="41" name="Text Placeholder 2">
            <a:extLst>
              <a:ext uri="{FF2B5EF4-FFF2-40B4-BE49-F238E27FC236}">
                <a16:creationId xmlns:a16="http://schemas.microsoft.com/office/drawing/2014/main" id="{51093683-B13B-3BDC-2242-A5E444CCD05E}"/>
              </a:ext>
            </a:extLst>
          </p:cNvPr>
          <p:cNvGraphicFramePr/>
          <p:nvPr>
            <p:extLst>
              <p:ext uri="{D42A27DB-BD31-4B8C-83A1-F6EECF244321}">
                <p14:modId xmlns:p14="http://schemas.microsoft.com/office/powerpoint/2010/main" val="185384878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0368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16EF8D-C13F-9FB5-0663-D80951FD7664}"/>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a:solidFill>
                  <a:srgbClr val="FFFFFF"/>
                </a:solidFill>
                <a:latin typeface="+mj-lt"/>
                <a:ea typeface="+mj-ea"/>
                <a:cs typeface="+mj-cs"/>
              </a:rPr>
              <a:t>Issue at Hand:</a:t>
            </a:r>
          </a:p>
        </p:txBody>
      </p:sp>
      <p:sp>
        <p:nvSpPr>
          <p:cNvPr id="3" name="Text Placeholder 2">
            <a:extLst>
              <a:ext uri="{FF2B5EF4-FFF2-40B4-BE49-F238E27FC236}">
                <a16:creationId xmlns:a16="http://schemas.microsoft.com/office/drawing/2014/main" id="{46759C14-0B87-E596-6019-E7AA7A43B8DD}"/>
              </a:ext>
            </a:extLst>
          </p:cNvPr>
          <p:cNvSpPr>
            <a:spLocks noGrp="1"/>
          </p:cNvSpPr>
          <p:nvPr>
            <p:ph type="body" idx="1"/>
          </p:nvPr>
        </p:nvSpPr>
        <p:spPr>
          <a:xfrm>
            <a:off x="1371599" y="2318197"/>
            <a:ext cx="9724031" cy="3683358"/>
          </a:xfrm>
        </p:spPr>
        <p:txBody>
          <a:bodyPr vert="horz" lIns="91440" tIns="45720" rIns="91440" bIns="45720" rtlCol="0" anchor="ctr">
            <a:normAutofit/>
          </a:bodyPr>
          <a:lstStyle/>
          <a:p>
            <a:r>
              <a:rPr lang="en-US" sz="2000" dirty="0"/>
              <a:t>Students and Adults in different Tennessee counties have varying college-going rates and educational attainment levels. Metrics such as Bachelor Degree completion- especially among economically disadvantaged students, will be further explored.</a:t>
            </a:r>
          </a:p>
          <a:p>
            <a:pPr marL="0" indent="0">
              <a:buNone/>
            </a:pPr>
            <a:endParaRPr lang="en-US" sz="2000" dirty="0"/>
          </a:p>
        </p:txBody>
      </p:sp>
    </p:spTree>
    <p:extLst>
      <p:ext uri="{BB962C8B-B14F-4D97-AF65-F5344CB8AC3E}">
        <p14:creationId xmlns:p14="http://schemas.microsoft.com/office/powerpoint/2010/main" val="517232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map of tennessee with blue squares&#10;&#10;Description automatically generated">
            <a:extLst>
              <a:ext uri="{FF2B5EF4-FFF2-40B4-BE49-F238E27FC236}">
                <a16:creationId xmlns:a16="http://schemas.microsoft.com/office/drawing/2014/main" id="{AAD425CB-2A25-4028-6C59-06CBBC25A871}"/>
              </a:ext>
            </a:extLst>
          </p:cNvPr>
          <p:cNvPicPr>
            <a:picLocks noChangeAspect="1"/>
          </p:cNvPicPr>
          <p:nvPr/>
        </p:nvPicPr>
        <p:blipFill rotWithShape="1">
          <a:blip r:embed="rId3">
            <a:extLst>
              <a:ext uri="{28A0092B-C50C-407E-A947-70E740481C1C}">
                <a14:useLocalDpi xmlns:a14="http://schemas.microsoft.com/office/drawing/2010/main" val="0"/>
              </a:ext>
            </a:extLst>
          </a:blip>
          <a:srcRect t="1575" r="10864" b="4732"/>
          <a:stretch/>
        </p:blipFill>
        <p:spPr>
          <a:xfrm>
            <a:off x="1069765" y="457200"/>
            <a:ext cx="10052470" cy="5943600"/>
          </a:xfrm>
          <a:prstGeom prst="rect">
            <a:avLst/>
          </a:prstGeom>
        </p:spPr>
      </p:pic>
    </p:spTree>
    <p:extLst>
      <p:ext uri="{BB962C8B-B14F-4D97-AF65-F5344CB8AC3E}">
        <p14:creationId xmlns:p14="http://schemas.microsoft.com/office/powerpoint/2010/main" val="2642100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 name="Rectangle 122">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itle 1">
            <a:extLst>
              <a:ext uri="{FF2B5EF4-FFF2-40B4-BE49-F238E27FC236}">
                <a16:creationId xmlns:a16="http://schemas.microsoft.com/office/drawing/2014/main" id="{95B251C9-B196-272B-D6B8-B9DB91BEDB23}"/>
              </a:ext>
            </a:extLst>
          </p:cNvPr>
          <p:cNvSpPr>
            <a:spLocks noGrp="1"/>
          </p:cNvSpPr>
          <p:nvPr>
            <p:ph type="title"/>
          </p:nvPr>
        </p:nvSpPr>
        <p:spPr>
          <a:xfrm>
            <a:off x="917275" y="4583953"/>
            <a:ext cx="4685857" cy="1465973"/>
          </a:xfrm>
        </p:spPr>
        <p:txBody>
          <a:bodyPr vert="horz" lIns="91440" tIns="45720" rIns="91440" bIns="45720" rtlCol="0" anchor="t">
            <a:normAutofit fontScale="90000"/>
          </a:bodyPr>
          <a:lstStyle/>
          <a:p>
            <a:pPr algn="ctr"/>
            <a:r>
              <a:rPr lang="en-US" sz="3100" dirty="0"/>
              <a:t>Bachelor Degree Attainment Per County</a:t>
            </a:r>
            <a:br>
              <a:rPr lang="en-US" sz="3100" dirty="0"/>
            </a:br>
            <a:br>
              <a:rPr lang="en-US" sz="3100" dirty="0"/>
            </a:br>
            <a:endParaRPr lang="en-US" sz="3100" dirty="0"/>
          </a:p>
        </p:txBody>
      </p:sp>
      <p:pic>
        <p:nvPicPr>
          <p:cNvPr id="3" name="Picture 2" descr="A blue and white bar chart&#10;&#10;Description automatically generated">
            <a:extLst>
              <a:ext uri="{FF2B5EF4-FFF2-40B4-BE49-F238E27FC236}">
                <a16:creationId xmlns:a16="http://schemas.microsoft.com/office/drawing/2014/main" id="{91431840-3243-E6B7-B78D-D272ED8C73C9}"/>
              </a:ext>
            </a:extLst>
          </p:cNvPr>
          <p:cNvPicPr>
            <a:picLocks noChangeAspect="1"/>
          </p:cNvPicPr>
          <p:nvPr/>
        </p:nvPicPr>
        <p:blipFill rotWithShape="1">
          <a:blip r:embed="rId2">
            <a:extLst>
              <a:ext uri="{28A0092B-C50C-407E-A947-70E740481C1C}">
                <a14:useLocalDpi xmlns:a14="http://schemas.microsoft.com/office/drawing/2010/main" val="0"/>
              </a:ext>
            </a:extLst>
          </a:blip>
          <a:srcRect t="3289"/>
          <a:stretch/>
        </p:blipFill>
        <p:spPr>
          <a:xfrm>
            <a:off x="20" y="432"/>
            <a:ext cx="12191980" cy="4244759"/>
          </a:xfrm>
          <a:prstGeom prst="rect">
            <a:avLst/>
          </a:prstGeom>
        </p:spPr>
      </p:pic>
      <p:sp>
        <p:nvSpPr>
          <p:cNvPr id="94" name="Text Placeholder 2">
            <a:extLst>
              <a:ext uri="{FF2B5EF4-FFF2-40B4-BE49-F238E27FC236}">
                <a16:creationId xmlns:a16="http://schemas.microsoft.com/office/drawing/2014/main" id="{2FFEE493-0DF0-98AA-32C1-67A365640EF5}"/>
              </a:ext>
            </a:extLst>
          </p:cNvPr>
          <p:cNvSpPr>
            <a:spLocks noGrp="1"/>
          </p:cNvSpPr>
          <p:nvPr>
            <p:ph type="body" idx="1"/>
          </p:nvPr>
        </p:nvSpPr>
        <p:spPr>
          <a:xfrm>
            <a:off x="6096000" y="4583953"/>
            <a:ext cx="5638800" cy="1465973"/>
          </a:xfrm>
        </p:spPr>
        <p:txBody>
          <a:bodyPr vert="horz" lIns="91440" tIns="45720" rIns="91440" bIns="45720" rtlCol="0">
            <a:normAutofit/>
          </a:bodyPr>
          <a:lstStyle/>
          <a:p>
            <a:r>
              <a:rPr lang="en-US" sz="2000" dirty="0"/>
              <a:t>1</a:t>
            </a:r>
            <a:r>
              <a:rPr lang="en-US" sz="2000" baseline="30000" dirty="0"/>
              <a:t>st</a:t>
            </a:r>
            <a:r>
              <a:rPr lang="en-US" sz="2000" dirty="0"/>
              <a:t> – Williamson – 60%</a:t>
            </a:r>
          </a:p>
          <a:p>
            <a:r>
              <a:rPr lang="en-US" sz="2000" dirty="0"/>
              <a:t>2</a:t>
            </a:r>
            <a:r>
              <a:rPr lang="en-US" sz="2000" baseline="30000" dirty="0"/>
              <a:t>nd</a:t>
            </a:r>
            <a:r>
              <a:rPr lang="en-US" sz="2000" dirty="0"/>
              <a:t> – Davidson – 38%</a:t>
            </a:r>
          </a:p>
          <a:p>
            <a:endParaRPr lang="en-US" sz="2000" dirty="0"/>
          </a:p>
        </p:txBody>
      </p:sp>
      <p:sp>
        <p:nvSpPr>
          <p:cNvPr id="125" name="Rectangle 124">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0415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number of people&#10;&#10;Description automatically generated with medium confidence">
            <a:extLst>
              <a:ext uri="{FF2B5EF4-FFF2-40B4-BE49-F238E27FC236}">
                <a16:creationId xmlns:a16="http://schemas.microsoft.com/office/drawing/2014/main" id="{9710DFD3-8CE9-EB59-42EA-EF7D6438C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49" y="457200"/>
            <a:ext cx="7429501" cy="5943600"/>
          </a:xfrm>
          <a:prstGeom prst="rect">
            <a:avLst/>
          </a:prstGeom>
        </p:spPr>
      </p:pic>
    </p:spTree>
    <p:extLst>
      <p:ext uri="{BB962C8B-B14F-4D97-AF65-F5344CB8AC3E}">
        <p14:creationId xmlns:p14="http://schemas.microsoft.com/office/powerpoint/2010/main" val="12284859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4092</TotalTime>
  <Words>851</Words>
  <Application>Microsoft Office PowerPoint</Application>
  <PresentationFormat>Widescreen</PresentationFormat>
  <Paragraphs>51</Paragraphs>
  <Slides>16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Education Connection Express:  Unleashing Tennessee's Academic Potential</vt:lpstr>
      <vt:lpstr>All Aboard the Learning Express: Next Stop, Discovery!</vt:lpstr>
      <vt:lpstr>Motivation </vt:lpstr>
      <vt:lpstr>The Education Connection Express:  MVP Overview</vt:lpstr>
      <vt:lpstr>First Stop: The Curious Junction of Data Questions</vt:lpstr>
      <vt:lpstr>Issue at Hand:</vt:lpstr>
      <vt:lpstr>PowerPoint Presentation</vt:lpstr>
      <vt:lpstr>Bachelor Degree Attainment Per County  </vt:lpstr>
      <vt:lpstr>PowerPoint Presentation</vt:lpstr>
      <vt:lpstr>Any disparities?</vt:lpstr>
      <vt:lpstr>ReadyGrad and Economically Disadvantaged (As defined by Tennessee Higher Education Committee) </vt:lpstr>
      <vt:lpstr>PowerPoint Presentation</vt:lpstr>
      <vt:lpstr>Looking forward</vt:lpstr>
      <vt:lpstr>Data Sources</vt:lpstr>
      <vt:lpstr>Q &amp; A</vt:lpstr>
      <vt:lpstr>Acknowledgments &amp;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 Connection Express: Unleashing Tennessee's Academic Potential</dc:title>
  <dc:creator>Patrick Johnston</dc:creator>
  <cp:lastModifiedBy>Patrick Johnston</cp:lastModifiedBy>
  <cp:revision>23</cp:revision>
  <dcterms:created xsi:type="dcterms:W3CDTF">2023-08-11T02:31:11Z</dcterms:created>
  <dcterms:modified xsi:type="dcterms:W3CDTF">2023-08-16T00:06:56Z</dcterms:modified>
</cp:coreProperties>
</file>